
<file path=[Content_Types].xml><?xml version="1.0" encoding="utf-8"?>
<Types xmlns="http://schemas.openxmlformats.org/package/2006/content-types">
  <Default ContentType="application/x-fontdata" Extension="fntdata"/>
  <Default ContentType="image/gif" Extension="gif"/>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notesSlide+xml" PartName="/ppt/notesSlides/notesSlide8.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27"/>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Lst>
  <p:sldSz cx="18288000" cy="10287000"/>
  <p:notesSz cx="6858000" cy="9144000"/>
  <p:embeddedFontLst>
    <p:embeddedFont>
      <p:font typeface="Canva Sans Bold" charset="1" panose="020B0803030501040103"/>
      <p:regular r:id="rId30"/>
    </p:embeddedFont>
    <p:embeddedFont>
      <p:font typeface="Canva Sans" charset="1" panose="020B0503030501040103"/>
      <p:regular r:id="rId31"/>
    </p:embeddedFont>
    <p:embeddedFont>
      <p:font typeface="Codec Pro ExtraBold" charset="1" panose="00000700000000000000"/>
      <p:regular r:id="rId33"/>
    </p:embeddedFont>
    <p:embeddedFont>
      <p:font typeface="Open Sauce" charset="1" panose="00000500000000000000"/>
      <p:regular r:id="rId34"/>
    </p:embeddedFont>
    <p:embeddedFont>
      <p:font typeface="Aileron Bold" charset="1" panose="00000800000000000000"/>
      <p:regular r:id="rId37"/>
    </p:embeddedFont>
    <p:embeddedFont>
      <p:font typeface="League Spartan" charset="1" panose="00000800000000000000"/>
      <p:regular r:id="rId38"/>
    </p:embeddedFont>
    <p:embeddedFont>
      <p:font typeface="Aileron" charset="1" panose="00000500000000000000"/>
      <p:regular r:id="rId4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notesMasters/notesMaster1.xml" Type="http://schemas.openxmlformats.org/officeDocument/2006/relationships/notesMaster"/><Relationship Id="rId28" Target="theme/theme2.xml" Type="http://schemas.openxmlformats.org/officeDocument/2006/relationships/theme"/><Relationship Id="rId29" Target="notesSlides/notesSlide1.xml" Type="http://schemas.openxmlformats.org/officeDocument/2006/relationships/notesSlide"/><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notesSlides/notesSlide2.xml" Type="http://schemas.openxmlformats.org/officeDocument/2006/relationships/notesSlide"/><Relationship Id="rId33" Target="fonts/font33.fntdata" Type="http://schemas.openxmlformats.org/officeDocument/2006/relationships/font"/><Relationship Id="rId34" Target="fonts/font34.fntdata" Type="http://schemas.openxmlformats.org/officeDocument/2006/relationships/font"/><Relationship Id="rId35" Target="notesSlides/notesSlide3.xml" Type="http://schemas.openxmlformats.org/officeDocument/2006/relationships/notesSlide"/><Relationship Id="rId36" Target="notesSlides/notesSlide4.xml" Type="http://schemas.openxmlformats.org/officeDocument/2006/relationships/notesSlide"/><Relationship Id="rId37" Target="fonts/font37.fntdata" Type="http://schemas.openxmlformats.org/officeDocument/2006/relationships/font"/><Relationship Id="rId38" Target="fonts/font38.fntdata" Type="http://schemas.openxmlformats.org/officeDocument/2006/relationships/font"/><Relationship Id="rId39" Target="notesSlides/notesSlide5.xml" Type="http://schemas.openxmlformats.org/officeDocument/2006/relationships/notesSlide"/><Relationship Id="rId4" Target="theme/theme1.xml" Type="http://schemas.openxmlformats.org/officeDocument/2006/relationships/theme"/><Relationship Id="rId40" Target="notesSlides/notesSlide6.xml" Type="http://schemas.openxmlformats.org/officeDocument/2006/relationships/notesSlide"/><Relationship Id="rId41" Target="notesSlides/notesSlide7.xml" Type="http://schemas.openxmlformats.org/officeDocument/2006/relationships/notesSlide"/><Relationship Id="rId42" Target="fonts/font42.fntdata" Type="http://schemas.openxmlformats.org/officeDocument/2006/relationships/font"/><Relationship Id="rId43" Target="notesSlides/notesSlide8.xml" Type="http://schemas.openxmlformats.org/officeDocument/2006/relationships/notesSlid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xml" Type="http://schemas.openxmlformats.org/officeDocument/2006/relationships/slide"/></Relationships>
</file>

<file path=ppt/notesSlides/_rels/notesSlide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xml" Type="http://schemas.openxmlformats.org/officeDocument/2006/relationships/slide"/></Relationships>
</file>

<file path=ppt/notesSlides/_rels/notesSlide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xml" Type="http://schemas.openxmlformats.org/officeDocument/2006/relationships/slide"/></Relationships>
</file>

<file path=ppt/notesSlides/_rels/notesSlide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xml" Type="http://schemas.openxmlformats.org/officeDocument/2006/relationships/slide"/></Relationships>
</file>

<file path=ppt/notesSlides/_rels/notesSlide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6.xml" Type="http://schemas.openxmlformats.org/officeDocument/2006/relationships/slide"/></Relationships>
</file>

<file path=ppt/notesSlides/_rels/notesSlide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7.xml" Type="http://schemas.openxmlformats.org/officeDocument/2006/relationships/slide"/></Relationships>
</file>

<file path=ppt/notesSlides/_rels/notesSlide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4.xml" Type="http://schemas.openxmlformats.org/officeDocument/2006/relationships/slide"/></Relationships>
</file>

<file path=ppt/notesSlides/_rels/notesSlide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1.xml" Type="http://schemas.openxmlformats.org/officeDocument/2006/relationships/slide"/></Relationships>
</file>

<file path=ppt/notesSlides/notesSlide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Hello everyone, I’m Ritik Sharma, and reason i'm here is that i'm presenting my analysis presentation of Electric Vehicle data as part of the Codebasics Resume Project Challenge. </a:t>
            </a:r>
          </a:p>
          <a:p>
            <a:r>
              <a:rPr lang="en-US"/>
              <a:t>This is my first video presentation so i'm excited and nervous at the same time.</a:t>
            </a:r>
          </a:p>
          <a:p>
            <a:r>
              <a:rPr lang="en-US"/>
              <a:t>In this presentation, I’ll walk you through my findings, focusing on key areas such as the availability of charging infrastructure, sales trends, and how these factors influence EV market penetration across different states. Let’s get started!</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they provided dataset which contains all the information about ev sales in fiscal year 2022 2023 and 2024.</a:t>
            </a:r>
          </a:p>
          <a:p>
            <a:r>
              <a:rPr lang="en-US"/>
              <a:t>As a challange i have to answer some of the questions. and the questions is of two types one is primary research question which are basically finding trends and insights from the data and the another is secondary research question.</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So, at first let's have a look at primary research questions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4.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if we look at the graphs for top 3 makers ola electric is at top in 2023 with 153k sales and it is also leading in 2024 with 0.32M which is 320k. So, dusring the time period ola electric doubled their sale which is a good sign.</a:t>
            </a:r>
          </a:p>
          <a:p>
            <a:r>
              <a:rPr lang="en-US"/>
              <a:t>In bottom 3 there is a change in 2024 as compared to 2023 which means you have to evolve to grow in the market.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5.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The states with the negative penetration rate are </a:t>
            </a:r>
          </a:p>
          <a:p>
            <a:r>
              <a:rPr lang="en-US"/>
              <a:t/>
            </a:r>
          </a:p>
          <a:p>
            <a:r>
              <a:rPr lang="en-US"/>
              <a:t/>
            </a:r>
          </a:p>
          <a:p>
            <a:r>
              <a:rPr lang="en-US"/>
              <a:t>So, if we look at the chart we will notice that penetration is positive if compare pentration rate of 2024 to 2023 or 2023 to 2022 but there is change in the result whwn we compare penetration rate of 2024 to 2023.</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6.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Tata motors is leading the way with highest sales in all four quarters which means it is the giant of Indian EV market.</a:t>
            </a:r>
          </a:p>
          <a:p>
            <a:r>
              <a:rPr lang="en-US"/>
              <a:t>and we look sales increases as we move further in quarters.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7.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Now lets have a look at the secondary research questions.</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8.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At last i want to thank</a:t>
            </a:r>
          </a:p>
          <a:p>
            <a:r>
              <a:rPr lang="en-US"/>
              <a:t>Bhavel Patel and Hemanand to providing me and many more students like me out there this opportunity. I want to thank whole code basics team. and thank you all for watching till the very end.</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8.png" Type="http://schemas.openxmlformats.org/officeDocument/2006/relationships/image"/><Relationship Id="rId11" Target="../media/image9.png" Type="http://schemas.openxmlformats.org/officeDocument/2006/relationships/image"/><Relationship Id="rId12" Target="../media/image10.png" Type="http://schemas.openxmlformats.org/officeDocument/2006/relationships/image"/><Relationship Id="rId2" Target="../notesSlides/notesSlide1.xml" Type="http://schemas.openxmlformats.org/officeDocument/2006/relationships/notesSlide"/><Relationship Id="rId3" Target="../media/image1.png" Type="http://schemas.openxmlformats.org/officeDocument/2006/relationships/image"/><Relationship Id="rId4" Target="../media/image2.svg" Type="http://schemas.openxmlformats.org/officeDocument/2006/relationships/image"/><Relationship Id="rId5" Target="../media/image3.png" Type="http://schemas.openxmlformats.org/officeDocument/2006/relationships/image"/><Relationship Id="rId6" Target="../media/image4.png" Type="http://schemas.openxmlformats.org/officeDocument/2006/relationships/image"/><Relationship Id="rId7" Target="../media/image5.gif" Type="http://schemas.openxmlformats.org/officeDocument/2006/relationships/image"/><Relationship Id="rId8" Target="../media/image6.png" Type="http://schemas.openxmlformats.org/officeDocument/2006/relationships/image"/><Relationship Id="rId9" Target="../media/image7.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8.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9.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0.png" Type="http://schemas.openxmlformats.org/officeDocument/2006/relationships/image"/><Relationship Id="rId3" Target="../media/image41.png" Type="http://schemas.openxmlformats.org/officeDocument/2006/relationships/image"/><Relationship Id="rId4" Target="../media/image42.png" Type="http://schemas.openxmlformats.org/officeDocument/2006/relationships/image"/><Relationship Id="rId5" Target="../media/image43.png" Type="http://schemas.openxmlformats.org/officeDocument/2006/relationships/image"/><Relationship Id="rId6" Target="../media/image44.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5.png" Type="http://schemas.openxmlformats.org/officeDocument/2006/relationships/image"/><Relationship Id="rId3" Target="../media/image46.png" Type="http://schemas.openxmlformats.org/officeDocument/2006/relationships/image"/><Relationship Id="rId4" Target="../media/image47.png" Type="http://schemas.openxmlformats.org/officeDocument/2006/relationships/image"/><Relationship Id="rId5" Target="../media/image48.png" Type="http://schemas.openxmlformats.org/officeDocument/2006/relationships/image"/><Relationship Id="rId6" Target="../media/image49.png" Type="http://schemas.openxmlformats.org/officeDocument/2006/relationships/image"/><Relationship Id="rId7" Target="../media/image50.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7.xml" Type="http://schemas.openxmlformats.org/officeDocument/2006/relationships/notesSlide"/><Relationship Id="rId3" Target="../media/image15.png" Type="http://schemas.openxmlformats.org/officeDocument/2006/relationships/image"/><Relationship Id="rId4" Target="../media/image16.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1.png" Type="http://schemas.openxmlformats.org/officeDocument/2006/relationships/image"/><Relationship Id="rId3" Target="../media/image52.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3.png" Type="http://schemas.openxmlformats.org/officeDocument/2006/relationships/image"/><Relationship Id="rId3" Target="../media/image54.sv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5.jpe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6.png" Type="http://schemas.openxmlformats.org/officeDocument/2006/relationships/image"/><Relationship Id="rId3" Target="../media/image57.svg" Type="http://schemas.openxmlformats.org/officeDocument/2006/relationships/image"/><Relationship Id="rId4" Target="../media/image58.jpeg" Type="http://schemas.openxmlformats.org/officeDocument/2006/relationships/image"/><Relationship Id="rId5" Target="../media/image59.jpeg" Type="http://schemas.openxmlformats.org/officeDocument/2006/relationships/image"/><Relationship Id="rId6" Target="../media/image60.png" Type="http://schemas.openxmlformats.org/officeDocument/2006/relationships/image"/><Relationship Id="rId7" Target="../media/image61.svg" Type="http://schemas.openxmlformats.org/officeDocument/2006/relationships/image"/><Relationship Id="rId8" Target="../media/image62.png" Type="http://schemas.openxmlformats.org/officeDocument/2006/relationships/image"/><Relationship Id="rId9" Target="../media/image63.sv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4.png" Type="http://schemas.openxmlformats.org/officeDocument/2006/relationships/image"/><Relationship Id="rId3" Target="../media/image65.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png" Type="http://schemas.openxmlformats.org/officeDocument/2006/relationships/image"/><Relationship Id="rId11" Target="../media/image7.png" Type="http://schemas.openxmlformats.org/officeDocument/2006/relationships/image"/><Relationship Id="rId2" Target="../notesSlides/notesSlide2.xml" Type="http://schemas.openxmlformats.org/officeDocument/2006/relationships/notesSlide"/><Relationship Id="rId3" Target="../media/image11.png" Type="http://schemas.openxmlformats.org/officeDocument/2006/relationships/image"/><Relationship Id="rId4" Target="../media/image12.svg" Type="http://schemas.openxmlformats.org/officeDocument/2006/relationships/image"/><Relationship Id="rId5" Target="../media/image13.png" Type="http://schemas.openxmlformats.org/officeDocument/2006/relationships/image"/><Relationship Id="rId6" Target="../media/image14.svg" Type="http://schemas.openxmlformats.org/officeDocument/2006/relationships/image"/><Relationship Id="rId7" Target="../media/image10.png" Type="http://schemas.openxmlformats.org/officeDocument/2006/relationships/image"/><Relationship Id="rId8" Target="../media/image6.png" Type="http://schemas.openxmlformats.org/officeDocument/2006/relationships/image"/><Relationship Id="rId9" Target="../media/image8.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6.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8.xml" Type="http://schemas.openxmlformats.org/officeDocument/2006/relationships/notesSlide"/><Relationship Id="rId3" Target="../media/image67.png" Type="http://schemas.openxmlformats.org/officeDocument/2006/relationships/image"/><Relationship Id="rId4" Target="../media/image68.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xml" Type="http://schemas.openxmlformats.org/officeDocument/2006/relationships/notesSlide"/><Relationship Id="rId3" Target="../media/image15.png" Type="http://schemas.openxmlformats.org/officeDocument/2006/relationships/image"/><Relationship Id="rId4" Target="../media/image16.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4.xml" Type="http://schemas.openxmlformats.org/officeDocument/2006/relationships/notesSlide"/><Relationship Id="rId3" Target="../media/image17.png" Type="http://schemas.openxmlformats.org/officeDocument/2006/relationships/image"/><Relationship Id="rId4" Target="../media/image18.png" Type="http://schemas.openxmlformats.org/officeDocument/2006/relationships/image"/><Relationship Id="rId5" Target="../media/image19.png" Type="http://schemas.openxmlformats.org/officeDocument/2006/relationships/image"/><Relationship Id="rId6" Target="../media/image20.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svg" Type="http://schemas.openxmlformats.org/officeDocument/2006/relationships/image"/><Relationship Id="rId4" Target="../media/image23.png" Type="http://schemas.openxmlformats.org/officeDocument/2006/relationships/image"/><Relationship Id="rId5" Target="../media/image24.png" Type="http://schemas.openxmlformats.org/officeDocument/2006/relationships/image"/><Relationship Id="rId6" Target="../media/image25.png" Type="http://schemas.openxmlformats.org/officeDocument/2006/relationships/image"/><Relationship Id="rId7" Target="../media/image26.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5.xml" Type="http://schemas.openxmlformats.org/officeDocument/2006/relationships/notesSlide"/><Relationship Id="rId3" Target="../media/image27.png" Type="http://schemas.openxmlformats.org/officeDocument/2006/relationships/image"/><Relationship Id="rId4" Target="../media/image21.png" Type="http://schemas.openxmlformats.org/officeDocument/2006/relationships/image"/><Relationship Id="rId5" Target="../media/image22.svg" Type="http://schemas.openxmlformats.org/officeDocument/2006/relationships/image"/><Relationship Id="rId6" Target="../media/image28.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6.xml" Type="http://schemas.openxmlformats.org/officeDocument/2006/relationships/notesSlide"/><Relationship Id="rId3" Target="../media/image29.png" Type="http://schemas.openxmlformats.org/officeDocument/2006/relationships/image"/><Relationship Id="rId4" Target="../media/image30.png" Type="http://schemas.openxmlformats.org/officeDocument/2006/relationships/image"/><Relationship Id="rId5" Target="../media/image31.png" Type="http://schemas.openxmlformats.org/officeDocument/2006/relationships/image"/><Relationship Id="rId6" Target="../media/image32.png" Type="http://schemas.openxmlformats.org/officeDocument/2006/relationships/image"/><Relationship Id="rId7" Target="../media/image33.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4.png" Type="http://schemas.openxmlformats.org/officeDocument/2006/relationships/image"/><Relationship Id="rId3" Target="../media/image35.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6.png" Type="http://schemas.openxmlformats.org/officeDocument/2006/relationships/image"/><Relationship Id="rId3" Target="../media/image37.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E2E2D9"/>
        </a:solidFill>
      </p:bgPr>
    </p:bg>
    <p:spTree>
      <p:nvGrpSpPr>
        <p:cNvPr id="1" name=""/>
        <p:cNvGrpSpPr/>
        <p:nvPr/>
      </p:nvGrpSpPr>
      <p:grpSpPr>
        <a:xfrm>
          <a:off x="0" y="0"/>
          <a:ext cx="0" cy="0"/>
          <a:chOff x="0" y="0"/>
          <a:chExt cx="0" cy="0"/>
        </a:xfrm>
      </p:grpSpPr>
      <p:sp>
        <p:nvSpPr>
          <p:cNvPr name="AutoShape 2" id="2"/>
          <p:cNvSpPr/>
          <p:nvPr/>
        </p:nvSpPr>
        <p:spPr>
          <a:xfrm flipV="true">
            <a:off x="1095375" y="6295170"/>
            <a:ext cx="10097262" cy="0"/>
          </a:xfrm>
          <a:prstGeom prst="line">
            <a:avLst/>
          </a:prstGeom>
          <a:ln cap="flat" w="123825">
            <a:gradFill>
              <a:gsLst>
                <a:gs pos="0">
                  <a:srgbClr val="008000">
                    <a:alpha val="100000"/>
                  </a:srgbClr>
                </a:gs>
                <a:gs pos="100000">
                  <a:srgbClr val="03B503">
                    <a:alpha val="100000"/>
                  </a:srgbClr>
                </a:gs>
              </a:gsLst>
              <a:lin ang="0"/>
            </a:gradFill>
            <a:prstDash val="solid"/>
            <a:headEnd type="none" len="sm" w="sm"/>
            <a:tailEnd type="none" len="sm" w="sm"/>
          </a:ln>
        </p:spPr>
      </p:sp>
      <p:grpSp>
        <p:nvGrpSpPr>
          <p:cNvPr name="Group 3" id="3"/>
          <p:cNvGrpSpPr/>
          <p:nvPr/>
        </p:nvGrpSpPr>
        <p:grpSpPr>
          <a:xfrm rot="0">
            <a:off x="14295241" y="61964"/>
            <a:ext cx="1976039" cy="1933471"/>
            <a:chOff x="0" y="0"/>
            <a:chExt cx="520438" cy="509227"/>
          </a:xfrm>
        </p:grpSpPr>
        <p:sp>
          <p:nvSpPr>
            <p:cNvPr name="Freeform 4" id="4"/>
            <p:cNvSpPr/>
            <p:nvPr/>
          </p:nvSpPr>
          <p:spPr>
            <a:xfrm flipH="false" flipV="false" rot="0">
              <a:off x="0" y="0"/>
              <a:ext cx="520438" cy="509227"/>
            </a:xfrm>
            <a:custGeom>
              <a:avLst/>
              <a:gdLst/>
              <a:ahLst/>
              <a:cxnLst/>
              <a:rect r="r" b="b" t="t" l="l"/>
              <a:pathLst>
                <a:path h="509227" w="520438">
                  <a:moveTo>
                    <a:pt x="0" y="0"/>
                  </a:moveTo>
                  <a:lnTo>
                    <a:pt x="520438" y="0"/>
                  </a:lnTo>
                  <a:lnTo>
                    <a:pt x="520438" y="509227"/>
                  </a:lnTo>
                  <a:lnTo>
                    <a:pt x="0" y="509227"/>
                  </a:lnTo>
                  <a:close/>
                </a:path>
              </a:pathLst>
            </a:custGeom>
            <a:solidFill>
              <a:srgbClr val="008000"/>
            </a:solidFill>
          </p:spPr>
        </p:sp>
        <p:sp>
          <p:nvSpPr>
            <p:cNvPr name="TextBox 5" id="5"/>
            <p:cNvSpPr txBox="true"/>
            <p:nvPr/>
          </p:nvSpPr>
          <p:spPr>
            <a:xfrm>
              <a:off x="0" y="-66675"/>
              <a:ext cx="520438" cy="575902"/>
            </a:xfrm>
            <a:prstGeom prst="rect">
              <a:avLst/>
            </a:prstGeom>
          </p:spPr>
          <p:txBody>
            <a:bodyPr anchor="ctr" rtlCol="false" tIns="50800" lIns="50800" bIns="50800" rIns="50800"/>
            <a:lstStyle/>
            <a:p>
              <a:pPr algn="l">
                <a:lnSpc>
                  <a:spcPts val="3000"/>
                </a:lnSpc>
              </a:pPr>
            </a:p>
          </p:txBody>
        </p:sp>
      </p:grpSp>
      <p:sp>
        <p:nvSpPr>
          <p:cNvPr name="Freeform 6" id="6"/>
          <p:cNvSpPr/>
          <p:nvPr/>
        </p:nvSpPr>
        <p:spPr>
          <a:xfrm flipH="false" flipV="false" rot="0">
            <a:off x="-1551084" y="-1331515"/>
            <a:ext cx="4447527" cy="4606667"/>
          </a:xfrm>
          <a:custGeom>
            <a:avLst/>
            <a:gdLst/>
            <a:ahLst/>
            <a:cxnLst/>
            <a:rect r="r" b="b" t="t" l="l"/>
            <a:pathLst>
              <a:path h="4606667" w="4447527">
                <a:moveTo>
                  <a:pt x="0" y="0"/>
                </a:moveTo>
                <a:lnTo>
                  <a:pt x="4447527" y="0"/>
                </a:lnTo>
                <a:lnTo>
                  <a:pt x="4447527" y="4606666"/>
                </a:lnTo>
                <a:lnTo>
                  <a:pt x="0" y="460666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5400000">
            <a:off x="14481769" y="7610545"/>
            <a:ext cx="4447527" cy="4606667"/>
          </a:xfrm>
          <a:custGeom>
            <a:avLst/>
            <a:gdLst/>
            <a:ahLst/>
            <a:cxnLst/>
            <a:rect r="r" b="b" t="t" l="l"/>
            <a:pathLst>
              <a:path h="4606667" w="4447527">
                <a:moveTo>
                  <a:pt x="0" y="0"/>
                </a:moveTo>
                <a:lnTo>
                  <a:pt x="4447528" y="0"/>
                </a:lnTo>
                <a:lnTo>
                  <a:pt x="4447528" y="4606667"/>
                </a:lnTo>
                <a:lnTo>
                  <a:pt x="0" y="460666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8" id="8"/>
          <p:cNvGrpSpPr/>
          <p:nvPr/>
        </p:nvGrpSpPr>
        <p:grpSpPr>
          <a:xfrm rot="0">
            <a:off x="16271280" y="2026884"/>
            <a:ext cx="1976039" cy="1933471"/>
            <a:chOff x="0" y="0"/>
            <a:chExt cx="520438" cy="509227"/>
          </a:xfrm>
        </p:grpSpPr>
        <p:sp>
          <p:nvSpPr>
            <p:cNvPr name="Freeform 9" id="9"/>
            <p:cNvSpPr/>
            <p:nvPr/>
          </p:nvSpPr>
          <p:spPr>
            <a:xfrm flipH="false" flipV="false" rot="0">
              <a:off x="0" y="0"/>
              <a:ext cx="520438" cy="509227"/>
            </a:xfrm>
            <a:custGeom>
              <a:avLst/>
              <a:gdLst/>
              <a:ahLst/>
              <a:cxnLst/>
              <a:rect r="r" b="b" t="t" l="l"/>
              <a:pathLst>
                <a:path h="509227" w="520438">
                  <a:moveTo>
                    <a:pt x="0" y="0"/>
                  </a:moveTo>
                  <a:lnTo>
                    <a:pt x="520438" y="0"/>
                  </a:lnTo>
                  <a:lnTo>
                    <a:pt x="520438" y="509227"/>
                  </a:lnTo>
                  <a:lnTo>
                    <a:pt x="0" y="509227"/>
                  </a:lnTo>
                  <a:close/>
                </a:path>
              </a:pathLst>
            </a:custGeom>
            <a:solidFill>
              <a:srgbClr val="008000"/>
            </a:solidFill>
          </p:spPr>
        </p:sp>
        <p:sp>
          <p:nvSpPr>
            <p:cNvPr name="TextBox 10" id="10"/>
            <p:cNvSpPr txBox="true"/>
            <p:nvPr/>
          </p:nvSpPr>
          <p:spPr>
            <a:xfrm>
              <a:off x="0" y="-66675"/>
              <a:ext cx="520438" cy="575902"/>
            </a:xfrm>
            <a:prstGeom prst="rect">
              <a:avLst/>
            </a:prstGeom>
          </p:spPr>
          <p:txBody>
            <a:bodyPr anchor="ctr" rtlCol="false" tIns="50800" lIns="50800" bIns="50800" rIns="50800"/>
            <a:lstStyle/>
            <a:p>
              <a:pPr algn="l">
                <a:lnSpc>
                  <a:spcPts val="3000"/>
                </a:lnSpc>
              </a:pPr>
            </a:p>
          </p:txBody>
        </p:sp>
      </p:grpSp>
      <p:sp>
        <p:nvSpPr>
          <p:cNvPr name="Freeform 11" id="11"/>
          <p:cNvSpPr/>
          <p:nvPr/>
        </p:nvSpPr>
        <p:spPr>
          <a:xfrm flipH="false" flipV="false" rot="0">
            <a:off x="16623168" y="2357798"/>
            <a:ext cx="1272264" cy="1271643"/>
          </a:xfrm>
          <a:custGeom>
            <a:avLst/>
            <a:gdLst/>
            <a:ahLst/>
            <a:cxnLst/>
            <a:rect r="r" b="b" t="t" l="l"/>
            <a:pathLst>
              <a:path h="1271643" w="1272264">
                <a:moveTo>
                  <a:pt x="0" y="0"/>
                </a:moveTo>
                <a:lnTo>
                  <a:pt x="1272264" y="0"/>
                </a:lnTo>
                <a:lnTo>
                  <a:pt x="1272264" y="1271643"/>
                </a:lnTo>
                <a:lnTo>
                  <a:pt x="0" y="1271643"/>
                </a:lnTo>
                <a:lnTo>
                  <a:pt x="0" y="0"/>
                </a:lnTo>
                <a:close/>
              </a:path>
            </a:pathLst>
          </a:custGeom>
          <a:blipFill>
            <a:blip r:embed="rId5"/>
            <a:stretch>
              <a:fillRect l="0" t="0" r="0" b="0"/>
            </a:stretch>
          </a:blipFill>
        </p:spPr>
      </p:sp>
      <p:grpSp>
        <p:nvGrpSpPr>
          <p:cNvPr name="Group 12" id="12"/>
          <p:cNvGrpSpPr/>
          <p:nvPr/>
        </p:nvGrpSpPr>
        <p:grpSpPr>
          <a:xfrm rot="0">
            <a:off x="12319202" y="1995436"/>
            <a:ext cx="1976039" cy="1933471"/>
            <a:chOff x="0" y="0"/>
            <a:chExt cx="520438" cy="509227"/>
          </a:xfrm>
        </p:grpSpPr>
        <p:sp>
          <p:nvSpPr>
            <p:cNvPr name="Freeform 13" id="13"/>
            <p:cNvSpPr/>
            <p:nvPr/>
          </p:nvSpPr>
          <p:spPr>
            <a:xfrm flipH="false" flipV="false" rot="0">
              <a:off x="0" y="0"/>
              <a:ext cx="520438" cy="509227"/>
            </a:xfrm>
            <a:custGeom>
              <a:avLst/>
              <a:gdLst/>
              <a:ahLst/>
              <a:cxnLst/>
              <a:rect r="r" b="b" t="t" l="l"/>
              <a:pathLst>
                <a:path h="509227" w="520438">
                  <a:moveTo>
                    <a:pt x="0" y="0"/>
                  </a:moveTo>
                  <a:lnTo>
                    <a:pt x="520438" y="0"/>
                  </a:lnTo>
                  <a:lnTo>
                    <a:pt x="520438" y="509227"/>
                  </a:lnTo>
                  <a:lnTo>
                    <a:pt x="0" y="509227"/>
                  </a:lnTo>
                  <a:close/>
                </a:path>
              </a:pathLst>
            </a:custGeom>
            <a:solidFill>
              <a:srgbClr val="008000"/>
            </a:solidFill>
          </p:spPr>
        </p:sp>
        <p:sp>
          <p:nvSpPr>
            <p:cNvPr name="TextBox 14" id="14"/>
            <p:cNvSpPr txBox="true"/>
            <p:nvPr/>
          </p:nvSpPr>
          <p:spPr>
            <a:xfrm>
              <a:off x="0" y="-66675"/>
              <a:ext cx="520438" cy="575902"/>
            </a:xfrm>
            <a:prstGeom prst="rect">
              <a:avLst/>
            </a:prstGeom>
          </p:spPr>
          <p:txBody>
            <a:bodyPr anchor="ctr" rtlCol="false" tIns="50800" lIns="50800" bIns="50800" rIns="50800"/>
            <a:lstStyle/>
            <a:p>
              <a:pPr algn="l">
                <a:lnSpc>
                  <a:spcPts val="3000"/>
                </a:lnSpc>
              </a:pPr>
            </a:p>
          </p:txBody>
        </p:sp>
      </p:grpSp>
      <p:grpSp>
        <p:nvGrpSpPr>
          <p:cNvPr name="Group 15" id="15"/>
          <p:cNvGrpSpPr/>
          <p:nvPr/>
        </p:nvGrpSpPr>
        <p:grpSpPr>
          <a:xfrm rot="0">
            <a:off x="14295241" y="3960355"/>
            <a:ext cx="1976039" cy="1933471"/>
            <a:chOff x="0" y="0"/>
            <a:chExt cx="520438" cy="509227"/>
          </a:xfrm>
        </p:grpSpPr>
        <p:sp>
          <p:nvSpPr>
            <p:cNvPr name="Freeform 16" id="16"/>
            <p:cNvSpPr/>
            <p:nvPr/>
          </p:nvSpPr>
          <p:spPr>
            <a:xfrm flipH="false" flipV="false" rot="0">
              <a:off x="0" y="0"/>
              <a:ext cx="520438" cy="509227"/>
            </a:xfrm>
            <a:custGeom>
              <a:avLst/>
              <a:gdLst/>
              <a:ahLst/>
              <a:cxnLst/>
              <a:rect r="r" b="b" t="t" l="l"/>
              <a:pathLst>
                <a:path h="509227" w="520438">
                  <a:moveTo>
                    <a:pt x="0" y="0"/>
                  </a:moveTo>
                  <a:lnTo>
                    <a:pt x="520438" y="0"/>
                  </a:lnTo>
                  <a:lnTo>
                    <a:pt x="520438" y="509227"/>
                  </a:lnTo>
                  <a:lnTo>
                    <a:pt x="0" y="509227"/>
                  </a:lnTo>
                  <a:close/>
                </a:path>
              </a:pathLst>
            </a:custGeom>
            <a:solidFill>
              <a:srgbClr val="008000"/>
            </a:solidFill>
          </p:spPr>
        </p:sp>
        <p:sp>
          <p:nvSpPr>
            <p:cNvPr name="TextBox 17" id="17"/>
            <p:cNvSpPr txBox="true"/>
            <p:nvPr/>
          </p:nvSpPr>
          <p:spPr>
            <a:xfrm>
              <a:off x="0" y="-66675"/>
              <a:ext cx="520438" cy="575902"/>
            </a:xfrm>
            <a:prstGeom prst="rect">
              <a:avLst/>
            </a:prstGeom>
          </p:spPr>
          <p:txBody>
            <a:bodyPr anchor="ctr" rtlCol="false" tIns="50800" lIns="50800" bIns="50800" rIns="50800"/>
            <a:lstStyle/>
            <a:p>
              <a:pPr algn="l">
                <a:lnSpc>
                  <a:spcPts val="3000"/>
                </a:lnSpc>
              </a:pPr>
            </a:p>
          </p:txBody>
        </p:sp>
      </p:grpSp>
      <p:sp>
        <p:nvSpPr>
          <p:cNvPr name="Freeform 18" id="18"/>
          <p:cNvSpPr/>
          <p:nvPr/>
        </p:nvSpPr>
        <p:spPr>
          <a:xfrm flipH="false" flipV="false" rot="0">
            <a:off x="14478916" y="4625952"/>
            <a:ext cx="1608690" cy="602278"/>
          </a:xfrm>
          <a:custGeom>
            <a:avLst/>
            <a:gdLst/>
            <a:ahLst/>
            <a:cxnLst/>
            <a:rect r="r" b="b" t="t" l="l"/>
            <a:pathLst>
              <a:path h="602278" w="1608690">
                <a:moveTo>
                  <a:pt x="0" y="0"/>
                </a:moveTo>
                <a:lnTo>
                  <a:pt x="1608690" y="0"/>
                </a:lnTo>
                <a:lnTo>
                  <a:pt x="1608690" y="602278"/>
                </a:lnTo>
                <a:lnTo>
                  <a:pt x="0" y="602278"/>
                </a:lnTo>
                <a:lnTo>
                  <a:pt x="0" y="0"/>
                </a:lnTo>
                <a:close/>
              </a:path>
            </a:pathLst>
          </a:custGeom>
          <a:blipFill>
            <a:blip r:embed="rId6"/>
            <a:stretch>
              <a:fillRect l="0" t="-474" r="0" b="-474"/>
            </a:stretch>
          </a:blipFill>
        </p:spPr>
      </p:sp>
      <p:grpSp>
        <p:nvGrpSpPr>
          <p:cNvPr name="Group 19" id="19"/>
          <p:cNvGrpSpPr/>
          <p:nvPr/>
        </p:nvGrpSpPr>
        <p:grpSpPr>
          <a:xfrm rot="0">
            <a:off x="16271280" y="5893826"/>
            <a:ext cx="1976039" cy="1933471"/>
            <a:chOff x="0" y="0"/>
            <a:chExt cx="520438" cy="509227"/>
          </a:xfrm>
        </p:grpSpPr>
        <p:sp>
          <p:nvSpPr>
            <p:cNvPr name="Freeform 20" id="20"/>
            <p:cNvSpPr/>
            <p:nvPr/>
          </p:nvSpPr>
          <p:spPr>
            <a:xfrm flipH="false" flipV="false" rot="0">
              <a:off x="0" y="0"/>
              <a:ext cx="520438" cy="509227"/>
            </a:xfrm>
            <a:custGeom>
              <a:avLst/>
              <a:gdLst/>
              <a:ahLst/>
              <a:cxnLst/>
              <a:rect r="r" b="b" t="t" l="l"/>
              <a:pathLst>
                <a:path h="509227" w="520438">
                  <a:moveTo>
                    <a:pt x="0" y="0"/>
                  </a:moveTo>
                  <a:lnTo>
                    <a:pt x="520438" y="0"/>
                  </a:lnTo>
                  <a:lnTo>
                    <a:pt x="520438" y="509227"/>
                  </a:lnTo>
                  <a:lnTo>
                    <a:pt x="0" y="509227"/>
                  </a:lnTo>
                  <a:close/>
                </a:path>
              </a:pathLst>
            </a:custGeom>
            <a:solidFill>
              <a:srgbClr val="008000"/>
            </a:solidFill>
          </p:spPr>
        </p:sp>
        <p:sp>
          <p:nvSpPr>
            <p:cNvPr name="TextBox 21" id="21"/>
            <p:cNvSpPr txBox="true"/>
            <p:nvPr/>
          </p:nvSpPr>
          <p:spPr>
            <a:xfrm>
              <a:off x="0" y="-66675"/>
              <a:ext cx="520438" cy="575902"/>
            </a:xfrm>
            <a:prstGeom prst="rect">
              <a:avLst/>
            </a:prstGeom>
          </p:spPr>
          <p:txBody>
            <a:bodyPr anchor="ctr" rtlCol="false" tIns="50800" lIns="50800" bIns="50800" rIns="50800"/>
            <a:lstStyle/>
            <a:p>
              <a:pPr algn="l">
                <a:lnSpc>
                  <a:spcPts val="3000"/>
                </a:lnSpc>
              </a:pPr>
            </a:p>
          </p:txBody>
        </p:sp>
      </p:grpSp>
      <p:pic>
        <p:nvPicPr>
          <p:cNvPr name="Picture 22" id="22"/>
          <p:cNvPicPr>
            <a:picLocks noChangeAspect="true"/>
          </p:cNvPicPr>
          <p:nvPr/>
        </p:nvPicPr>
        <p:blipFill>
          <a:blip r:embed="rId7"/>
          <a:srcRect l="0" t="0" r="0" b="0"/>
          <a:stretch>
            <a:fillRect/>
          </a:stretch>
        </p:blipFill>
        <p:spPr>
          <a:xfrm flipH="false" flipV="false" rot="0">
            <a:off x="16667433" y="6357082"/>
            <a:ext cx="1227999" cy="1006959"/>
          </a:xfrm>
          <a:prstGeom prst="rect">
            <a:avLst/>
          </a:prstGeom>
        </p:spPr>
      </p:pic>
      <p:grpSp>
        <p:nvGrpSpPr>
          <p:cNvPr name="Group 23" id="23"/>
          <p:cNvGrpSpPr/>
          <p:nvPr/>
        </p:nvGrpSpPr>
        <p:grpSpPr>
          <a:xfrm rot="0">
            <a:off x="12319202" y="5893826"/>
            <a:ext cx="1976039" cy="1933471"/>
            <a:chOff x="0" y="0"/>
            <a:chExt cx="520438" cy="509227"/>
          </a:xfrm>
        </p:grpSpPr>
        <p:sp>
          <p:nvSpPr>
            <p:cNvPr name="Freeform 24" id="24"/>
            <p:cNvSpPr/>
            <p:nvPr/>
          </p:nvSpPr>
          <p:spPr>
            <a:xfrm flipH="false" flipV="false" rot="0">
              <a:off x="0" y="0"/>
              <a:ext cx="520438" cy="509227"/>
            </a:xfrm>
            <a:custGeom>
              <a:avLst/>
              <a:gdLst/>
              <a:ahLst/>
              <a:cxnLst/>
              <a:rect r="r" b="b" t="t" l="l"/>
              <a:pathLst>
                <a:path h="509227" w="520438">
                  <a:moveTo>
                    <a:pt x="0" y="0"/>
                  </a:moveTo>
                  <a:lnTo>
                    <a:pt x="520438" y="0"/>
                  </a:lnTo>
                  <a:lnTo>
                    <a:pt x="520438" y="509227"/>
                  </a:lnTo>
                  <a:lnTo>
                    <a:pt x="0" y="509227"/>
                  </a:lnTo>
                  <a:close/>
                </a:path>
              </a:pathLst>
            </a:custGeom>
            <a:solidFill>
              <a:srgbClr val="008000"/>
            </a:solidFill>
          </p:spPr>
        </p:sp>
        <p:sp>
          <p:nvSpPr>
            <p:cNvPr name="TextBox 25" id="25"/>
            <p:cNvSpPr txBox="true"/>
            <p:nvPr/>
          </p:nvSpPr>
          <p:spPr>
            <a:xfrm>
              <a:off x="0" y="-66675"/>
              <a:ext cx="520438" cy="575902"/>
            </a:xfrm>
            <a:prstGeom prst="rect">
              <a:avLst/>
            </a:prstGeom>
          </p:spPr>
          <p:txBody>
            <a:bodyPr anchor="ctr" rtlCol="false" tIns="50800" lIns="50800" bIns="50800" rIns="50800"/>
            <a:lstStyle/>
            <a:p>
              <a:pPr algn="l">
                <a:lnSpc>
                  <a:spcPts val="3000"/>
                </a:lnSpc>
              </a:pPr>
            </a:p>
          </p:txBody>
        </p:sp>
      </p:grpSp>
      <p:sp>
        <p:nvSpPr>
          <p:cNvPr name="Freeform 26" id="26"/>
          <p:cNvSpPr/>
          <p:nvPr/>
        </p:nvSpPr>
        <p:spPr>
          <a:xfrm flipH="false" flipV="false" rot="0">
            <a:off x="12319202" y="6435165"/>
            <a:ext cx="1976039" cy="850795"/>
          </a:xfrm>
          <a:custGeom>
            <a:avLst/>
            <a:gdLst/>
            <a:ahLst/>
            <a:cxnLst/>
            <a:rect r="r" b="b" t="t" l="l"/>
            <a:pathLst>
              <a:path h="850795" w="1976039">
                <a:moveTo>
                  <a:pt x="0" y="0"/>
                </a:moveTo>
                <a:lnTo>
                  <a:pt x="1976039" y="0"/>
                </a:lnTo>
                <a:lnTo>
                  <a:pt x="1976039" y="850794"/>
                </a:lnTo>
                <a:lnTo>
                  <a:pt x="0" y="850794"/>
                </a:lnTo>
                <a:lnTo>
                  <a:pt x="0" y="0"/>
                </a:lnTo>
                <a:close/>
              </a:path>
            </a:pathLst>
          </a:custGeom>
          <a:blipFill>
            <a:blip r:embed="rId8"/>
            <a:stretch>
              <a:fillRect l="0" t="0" r="0" b="0"/>
            </a:stretch>
          </a:blipFill>
        </p:spPr>
      </p:sp>
      <p:sp>
        <p:nvSpPr>
          <p:cNvPr name="Freeform 27" id="27"/>
          <p:cNvSpPr/>
          <p:nvPr/>
        </p:nvSpPr>
        <p:spPr>
          <a:xfrm flipH="false" flipV="false" rot="0">
            <a:off x="12654385" y="2406240"/>
            <a:ext cx="1305674" cy="1111863"/>
          </a:xfrm>
          <a:custGeom>
            <a:avLst/>
            <a:gdLst/>
            <a:ahLst/>
            <a:cxnLst/>
            <a:rect r="r" b="b" t="t" l="l"/>
            <a:pathLst>
              <a:path h="1111863" w="1305674">
                <a:moveTo>
                  <a:pt x="0" y="0"/>
                </a:moveTo>
                <a:lnTo>
                  <a:pt x="1305674" y="0"/>
                </a:lnTo>
                <a:lnTo>
                  <a:pt x="1305674" y="1111863"/>
                </a:lnTo>
                <a:lnTo>
                  <a:pt x="0" y="1111863"/>
                </a:lnTo>
                <a:lnTo>
                  <a:pt x="0" y="0"/>
                </a:lnTo>
                <a:close/>
              </a:path>
            </a:pathLst>
          </a:custGeom>
          <a:blipFill>
            <a:blip r:embed="rId9"/>
            <a:stretch>
              <a:fillRect l="0" t="0" r="0" b="0"/>
            </a:stretch>
          </a:blipFill>
        </p:spPr>
      </p:sp>
      <p:sp>
        <p:nvSpPr>
          <p:cNvPr name="Freeform 28" id="28"/>
          <p:cNvSpPr/>
          <p:nvPr/>
        </p:nvSpPr>
        <p:spPr>
          <a:xfrm flipH="false" flipV="false" rot="0">
            <a:off x="15125931" y="399377"/>
            <a:ext cx="818055" cy="1258646"/>
          </a:xfrm>
          <a:custGeom>
            <a:avLst/>
            <a:gdLst/>
            <a:ahLst/>
            <a:cxnLst/>
            <a:rect r="r" b="b" t="t" l="l"/>
            <a:pathLst>
              <a:path h="1258646" w="818055">
                <a:moveTo>
                  <a:pt x="0" y="0"/>
                </a:moveTo>
                <a:lnTo>
                  <a:pt x="818055" y="0"/>
                </a:lnTo>
                <a:lnTo>
                  <a:pt x="818055" y="1258646"/>
                </a:lnTo>
                <a:lnTo>
                  <a:pt x="0" y="1258646"/>
                </a:lnTo>
                <a:lnTo>
                  <a:pt x="0" y="0"/>
                </a:lnTo>
                <a:close/>
              </a:path>
            </a:pathLst>
          </a:custGeom>
          <a:blipFill>
            <a:blip r:embed="rId10"/>
            <a:stretch>
              <a:fillRect l="0" t="0" r="0" b="0"/>
            </a:stretch>
          </a:blipFill>
        </p:spPr>
      </p:sp>
      <p:sp>
        <p:nvSpPr>
          <p:cNvPr name="Freeform 29" id="29"/>
          <p:cNvSpPr/>
          <p:nvPr/>
        </p:nvSpPr>
        <p:spPr>
          <a:xfrm flipH="false" flipV="false" rot="0">
            <a:off x="5517391" y="962293"/>
            <a:ext cx="1391460" cy="1391460"/>
          </a:xfrm>
          <a:custGeom>
            <a:avLst/>
            <a:gdLst/>
            <a:ahLst/>
            <a:cxnLst/>
            <a:rect r="r" b="b" t="t" l="l"/>
            <a:pathLst>
              <a:path h="1391460" w="1391460">
                <a:moveTo>
                  <a:pt x="0" y="0"/>
                </a:moveTo>
                <a:lnTo>
                  <a:pt x="1391459" y="0"/>
                </a:lnTo>
                <a:lnTo>
                  <a:pt x="1391459" y="1391460"/>
                </a:lnTo>
                <a:lnTo>
                  <a:pt x="0" y="1391460"/>
                </a:lnTo>
                <a:lnTo>
                  <a:pt x="0" y="0"/>
                </a:lnTo>
                <a:close/>
              </a:path>
            </a:pathLst>
          </a:custGeom>
          <a:blipFill>
            <a:blip r:embed="rId11"/>
            <a:stretch>
              <a:fillRect l="0" t="0" r="0" b="0"/>
            </a:stretch>
          </a:blipFill>
        </p:spPr>
      </p:sp>
      <p:sp>
        <p:nvSpPr>
          <p:cNvPr name="Freeform 30" id="30"/>
          <p:cNvSpPr/>
          <p:nvPr/>
        </p:nvSpPr>
        <p:spPr>
          <a:xfrm flipH="false" flipV="false" rot="0">
            <a:off x="3667968" y="1028700"/>
            <a:ext cx="1166830" cy="1097523"/>
          </a:xfrm>
          <a:custGeom>
            <a:avLst/>
            <a:gdLst/>
            <a:ahLst/>
            <a:cxnLst/>
            <a:rect r="r" b="b" t="t" l="l"/>
            <a:pathLst>
              <a:path h="1097523" w="1166830">
                <a:moveTo>
                  <a:pt x="0" y="0"/>
                </a:moveTo>
                <a:lnTo>
                  <a:pt x="1166831" y="0"/>
                </a:lnTo>
                <a:lnTo>
                  <a:pt x="1166831" y="1097523"/>
                </a:lnTo>
                <a:lnTo>
                  <a:pt x="0" y="1097523"/>
                </a:lnTo>
                <a:lnTo>
                  <a:pt x="0" y="0"/>
                </a:lnTo>
                <a:close/>
              </a:path>
            </a:pathLst>
          </a:custGeom>
          <a:blipFill>
            <a:blip r:embed="rId12"/>
            <a:stretch>
              <a:fillRect l="-1412" t="-2753" r="0" b="-2753"/>
            </a:stretch>
          </a:blipFill>
        </p:spPr>
      </p:sp>
      <p:sp>
        <p:nvSpPr>
          <p:cNvPr name="TextBox 31" id="31"/>
          <p:cNvSpPr txBox="true"/>
          <p:nvPr/>
        </p:nvSpPr>
        <p:spPr>
          <a:xfrm rot="0">
            <a:off x="1028700" y="4608201"/>
            <a:ext cx="10097262" cy="1127748"/>
          </a:xfrm>
          <a:prstGeom prst="rect">
            <a:avLst/>
          </a:prstGeom>
        </p:spPr>
        <p:txBody>
          <a:bodyPr anchor="t" rtlCol="false" tIns="0" lIns="0" bIns="0" rIns="0">
            <a:spAutoFit/>
          </a:bodyPr>
          <a:lstStyle/>
          <a:p>
            <a:pPr algn="ctr">
              <a:lnSpc>
                <a:spcPts val="9240"/>
              </a:lnSpc>
            </a:pPr>
            <a:r>
              <a:rPr lang="en-US" sz="6600" b="true">
                <a:solidFill>
                  <a:srgbClr val="008000"/>
                </a:solidFill>
                <a:latin typeface="Canva Sans Bold"/>
                <a:ea typeface="Canva Sans Bold"/>
                <a:cs typeface="Canva Sans Bold"/>
                <a:sym typeface="Canva Sans Bold"/>
              </a:rPr>
              <a:t>Electric Vehicle Analysis</a:t>
            </a:r>
          </a:p>
        </p:txBody>
      </p:sp>
      <p:sp>
        <p:nvSpPr>
          <p:cNvPr name="TextBox 32" id="32"/>
          <p:cNvSpPr txBox="true"/>
          <p:nvPr/>
        </p:nvSpPr>
        <p:spPr>
          <a:xfrm rot="0">
            <a:off x="10553186" y="9252548"/>
            <a:ext cx="1278901" cy="305384"/>
          </a:xfrm>
          <a:prstGeom prst="rect">
            <a:avLst/>
          </a:prstGeom>
        </p:spPr>
        <p:txBody>
          <a:bodyPr anchor="t" rtlCol="false" tIns="0" lIns="0" bIns="0" rIns="0">
            <a:spAutoFit/>
          </a:bodyPr>
          <a:lstStyle/>
          <a:p>
            <a:pPr algn="ctr">
              <a:lnSpc>
                <a:spcPts val="2592"/>
              </a:lnSpc>
            </a:pPr>
            <a:r>
              <a:rPr lang="en-US" sz="1852" b="true">
                <a:solidFill>
                  <a:srgbClr val="191919"/>
                </a:solidFill>
                <a:latin typeface="Canva Sans Bold"/>
                <a:ea typeface="Canva Sans Bold"/>
                <a:cs typeface="Canva Sans Bold"/>
                <a:sym typeface="Canva Sans Bold"/>
              </a:rPr>
              <a:t>Created By</a:t>
            </a:r>
          </a:p>
        </p:txBody>
      </p:sp>
      <p:sp>
        <p:nvSpPr>
          <p:cNvPr name="TextBox 33" id="33"/>
          <p:cNvSpPr txBox="true"/>
          <p:nvPr/>
        </p:nvSpPr>
        <p:spPr>
          <a:xfrm rot="0">
            <a:off x="10476356" y="9519832"/>
            <a:ext cx="2578113" cy="521393"/>
          </a:xfrm>
          <a:prstGeom prst="rect">
            <a:avLst/>
          </a:prstGeom>
        </p:spPr>
        <p:txBody>
          <a:bodyPr anchor="t" rtlCol="false" tIns="0" lIns="0" bIns="0" rIns="0">
            <a:spAutoFit/>
          </a:bodyPr>
          <a:lstStyle/>
          <a:p>
            <a:pPr algn="ctr">
              <a:lnSpc>
                <a:spcPts val="4336"/>
              </a:lnSpc>
            </a:pPr>
            <a:r>
              <a:rPr lang="en-US" sz="3097" b="true">
                <a:solidFill>
                  <a:srgbClr val="191919"/>
                </a:solidFill>
                <a:latin typeface="Canva Sans Bold"/>
                <a:ea typeface="Canva Sans Bold"/>
                <a:cs typeface="Canva Sans Bold"/>
                <a:sym typeface="Canva Sans Bold"/>
              </a:rPr>
              <a:t>Ritik Sharma</a:t>
            </a:r>
          </a:p>
        </p:txBody>
      </p:sp>
      <p:sp>
        <p:nvSpPr>
          <p:cNvPr name="TextBox 34" id="34"/>
          <p:cNvSpPr txBox="true"/>
          <p:nvPr/>
        </p:nvSpPr>
        <p:spPr>
          <a:xfrm rot="0">
            <a:off x="1028700" y="6889137"/>
            <a:ext cx="10097262" cy="887095"/>
          </a:xfrm>
          <a:prstGeom prst="rect">
            <a:avLst/>
          </a:prstGeom>
        </p:spPr>
        <p:txBody>
          <a:bodyPr anchor="t" rtlCol="false" tIns="0" lIns="0" bIns="0" rIns="0">
            <a:spAutoFit/>
          </a:bodyPr>
          <a:lstStyle/>
          <a:p>
            <a:pPr algn="ctr">
              <a:lnSpc>
                <a:spcPts val="7279"/>
              </a:lnSpc>
            </a:pPr>
          </a:p>
        </p:txBody>
      </p:sp>
      <p:sp>
        <p:nvSpPr>
          <p:cNvPr name="TextBox 35" id="35"/>
          <p:cNvSpPr txBox="true"/>
          <p:nvPr/>
        </p:nvSpPr>
        <p:spPr>
          <a:xfrm rot="0">
            <a:off x="468760" y="5493905"/>
            <a:ext cx="10097262" cy="580390"/>
          </a:xfrm>
          <a:prstGeom prst="rect">
            <a:avLst/>
          </a:prstGeom>
        </p:spPr>
        <p:txBody>
          <a:bodyPr anchor="t" rtlCol="false" tIns="0" lIns="0" bIns="0" rIns="0">
            <a:spAutoFit/>
          </a:bodyPr>
          <a:lstStyle/>
          <a:p>
            <a:pPr algn="ctr">
              <a:lnSpc>
                <a:spcPts val="4759"/>
              </a:lnSpc>
            </a:pPr>
            <a:r>
              <a:rPr lang="en-US" sz="3399">
                <a:solidFill>
                  <a:srgbClr val="008000"/>
                </a:solidFill>
                <a:latin typeface="Canva Sans"/>
                <a:ea typeface="Canva Sans"/>
                <a:cs typeface="Canva Sans"/>
                <a:sym typeface="Canva Sans"/>
              </a:rPr>
              <a:t>#resume_project_challange</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E2E2D9"/>
        </a:solidFill>
      </p:bgPr>
    </p:bg>
    <p:spTree>
      <p:nvGrpSpPr>
        <p:cNvPr id="1" name=""/>
        <p:cNvGrpSpPr/>
        <p:nvPr/>
      </p:nvGrpSpPr>
      <p:grpSpPr>
        <a:xfrm>
          <a:off x="0" y="0"/>
          <a:ext cx="0" cy="0"/>
          <a:chOff x="0" y="0"/>
          <a:chExt cx="0" cy="0"/>
        </a:xfrm>
      </p:grpSpPr>
      <p:sp>
        <p:nvSpPr>
          <p:cNvPr name="Freeform 2" id="2"/>
          <p:cNvSpPr/>
          <p:nvPr/>
        </p:nvSpPr>
        <p:spPr>
          <a:xfrm flipH="false" flipV="false" rot="0">
            <a:off x="2208611" y="2183855"/>
            <a:ext cx="13870779" cy="5388309"/>
          </a:xfrm>
          <a:custGeom>
            <a:avLst/>
            <a:gdLst/>
            <a:ahLst/>
            <a:cxnLst/>
            <a:rect r="r" b="b" t="t" l="l"/>
            <a:pathLst>
              <a:path h="5388309" w="13870779">
                <a:moveTo>
                  <a:pt x="0" y="0"/>
                </a:moveTo>
                <a:lnTo>
                  <a:pt x="13870778" y="0"/>
                </a:lnTo>
                <a:lnTo>
                  <a:pt x="13870778" y="5388309"/>
                </a:lnTo>
                <a:lnTo>
                  <a:pt x="0" y="5388309"/>
                </a:lnTo>
                <a:lnTo>
                  <a:pt x="0" y="0"/>
                </a:lnTo>
                <a:close/>
              </a:path>
            </a:pathLst>
          </a:custGeom>
          <a:blipFill>
            <a:blip r:embed="rId2"/>
            <a:stretch>
              <a:fillRect l="0" t="0" r="0" b="0"/>
            </a:stretch>
          </a:blipFill>
        </p:spPr>
      </p:sp>
      <p:sp>
        <p:nvSpPr>
          <p:cNvPr name="TextBox 3" id="3"/>
          <p:cNvSpPr txBox="true"/>
          <p:nvPr/>
        </p:nvSpPr>
        <p:spPr>
          <a:xfrm rot="0">
            <a:off x="235473" y="171560"/>
            <a:ext cx="17817054" cy="870585"/>
          </a:xfrm>
          <a:prstGeom prst="rect">
            <a:avLst/>
          </a:prstGeom>
        </p:spPr>
        <p:txBody>
          <a:bodyPr anchor="t" rtlCol="false" tIns="0" lIns="0" bIns="0" rIns="0">
            <a:spAutoFit/>
          </a:bodyPr>
          <a:lstStyle/>
          <a:p>
            <a:pPr algn="ctr">
              <a:lnSpc>
                <a:spcPts val="3599"/>
              </a:lnSpc>
              <a:spcBef>
                <a:spcPct val="0"/>
              </a:spcBef>
            </a:pPr>
            <a:r>
              <a:rPr lang="en-US" b="true" sz="2399" spc="71">
                <a:solidFill>
                  <a:srgbClr val="000000"/>
                </a:solidFill>
                <a:latin typeface="Aileron Bold"/>
                <a:ea typeface="Aileron Bold"/>
                <a:cs typeface="Aileron Bold"/>
                <a:sym typeface="Aileron Bold"/>
              </a:rPr>
              <a:t>Q7) List down the top 10 states that had the highest compounded annual growth rate (CAGR) from 2022 to 2024 in total vehicles sold. </a:t>
            </a:r>
          </a:p>
        </p:txBody>
      </p:sp>
      <p:sp>
        <p:nvSpPr>
          <p:cNvPr name="TextBox 4" id="4"/>
          <p:cNvSpPr txBox="true"/>
          <p:nvPr/>
        </p:nvSpPr>
        <p:spPr>
          <a:xfrm rot="0">
            <a:off x="5148452" y="7999926"/>
            <a:ext cx="7991095" cy="896424"/>
          </a:xfrm>
          <a:prstGeom prst="rect">
            <a:avLst/>
          </a:prstGeom>
        </p:spPr>
        <p:txBody>
          <a:bodyPr anchor="t" rtlCol="false" tIns="0" lIns="0" bIns="0" rIns="0">
            <a:spAutoFit/>
          </a:bodyPr>
          <a:lstStyle/>
          <a:p>
            <a:pPr algn="ctr">
              <a:lnSpc>
                <a:spcPts val="4338"/>
              </a:lnSpc>
            </a:pPr>
            <a:r>
              <a:rPr lang="en-US" sz="3099" b="true">
                <a:solidFill>
                  <a:srgbClr val="000000"/>
                </a:solidFill>
                <a:latin typeface="Canva Sans Bold"/>
                <a:ea typeface="Canva Sans Bold"/>
                <a:cs typeface="Canva Sans Bold"/>
                <a:sym typeface="Canva Sans Bold"/>
              </a:rPr>
              <a:t>Insights:</a:t>
            </a:r>
          </a:p>
          <a:p>
            <a:pPr algn="ctr" marL="446092" indent="-223046" lvl="1">
              <a:lnSpc>
                <a:spcPts val="2892"/>
              </a:lnSpc>
              <a:buFont typeface="Arial"/>
              <a:buChar char="•"/>
            </a:pPr>
            <a:r>
              <a:rPr lang="en-US" b="true" sz="2066">
                <a:solidFill>
                  <a:srgbClr val="008000"/>
                </a:solidFill>
                <a:latin typeface="Canva Sans Bold"/>
                <a:ea typeface="Canva Sans Bold"/>
                <a:cs typeface="Canva Sans Bold"/>
                <a:sym typeface="Canva Sans Bold"/>
              </a:rPr>
              <a:t>Meghalaya</a:t>
            </a:r>
            <a:r>
              <a:rPr lang="en-US" sz="2066">
                <a:solidFill>
                  <a:srgbClr val="008000"/>
                </a:solidFill>
                <a:latin typeface="Canva Sans"/>
                <a:ea typeface="Canva Sans"/>
                <a:cs typeface="Canva Sans"/>
                <a:sym typeface="Canva Sans"/>
              </a:rPr>
              <a:t> has the CAGR of 18.18% which is highest.</a:t>
            </a:r>
          </a:p>
        </p:txBody>
      </p:sp>
    </p:spTree>
  </p:cSld>
  <p:clrMapOvr>
    <a:masterClrMapping/>
  </p:clrMapOvr>
  <p:transition spd="slow">
    <p:cover dir="l"/>
  </p:transition>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E2E2D9"/>
        </a:solidFill>
      </p:bgPr>
    </p:bg>
    <p:spTree>
      <p:nvGrpSpPr>
        <p:cNvPr id="1" name=""/>
        <p:cNvGrpSpPr/>
        <p:nvPr/>
      </p:nvGrpSpPr>
      <p:grpSpPr>
        <a:xfrm>
          <a:off x="0" y="0"/>
          <a:ext cx="0" cy="0"/>
          <a:chOff x="0" y="0"/>
          <a:chExt cx="0" cy="0"/>
        </a:xfrm>
      </p:grpSpPr>
      <p:sp>
        <p:nvSpPr>
          <p:cNvPr name="Freeform 2" id="2"/>
          <p:cNvSpPr/>
          <p:nvPr/>
        </p:nvSpPr>
        <p:spPr>
          <a:xfrm flipH="false" flipV="false" rot="0">
            <a:off x="1896096" y="2967051"/>
            <a:ext cx="14215263" cy="5263047"/>
          </a:xfrm>
          <a:custGeom>
            <a:avLst/>
            <a:gdLst/>
            <a:ahLst/>
            <a:cxnLst/>
            <a:rect r="r" b="b" t="t" l="l"/>
            <a:pathLst>
              <a:path h="5263047" w="14215263">
                <a:moveTo>
                  <a:pt x="0" y="0"/>
                </a:moveTo>
                <a:lnTo>
                  <a:pt x="14215262" y="0"/>
                </a:lnTo>
                <a:lnTo>
                  <a:pt x="14215262" y="5263047"/>
                </a:lnTo>
                <a:lnTo>
                  <a:pt x="0" y="5263047"/>
                </a:lnTo>
                <a:lnTo>
                  <a:pt x="0" y="0"/>
                </a:lnTo>
                <a:close/>
              </a:path>
            </a:pathLst>
          </a:custGeom>
          <a:blipFill>
            <a:blip r:embed="rId2"/>
            <a:stretch>
              <a:fillRect l="0" t="0" r="0" b="0"/>
            </a:stretch>
          </a:blipFill>
        </p:spPr>
      </p:sp>
      <p:sp>
        <p:nvSpPr>
          <p:cNvPr name="TextBox 3" id="3"/>
          <p:cNvSpPr txBox="true"/>
          <p:nvPr/>
        </p:nvSpPr>
        <p:spPr>
          <a:xfrm rot="0">
            <a:off x="235473" y="171560"/>
            <a:ext cx="17817054" cy="422910"/>
          </a:xfrm>
          <a:prstGeom prst="rect">
            <a:avLst/>
          </a:prstGeom>
        </p:spPr>
        <p:txBody>
          <a:bodyPr anchor="t" rtlCol="false" tIns="0" lIns="0" bIns="0" rIns="0">
            <a:spAutoFit/>
          </a:bodyPr>
          <a:lstStyle/>
          <a:p>
            <a:pPr algn="ctr">
              <a:lnSpc>
                <a:spcPts val="3599"/>
              </a:lnSpc>
              <a:spcBef>
                <a:spcPct val="0"/>
              </a:spcBef>
            </a:pPr>
            <a:r>
              <a:rPr lang="en-US" b="true" sz="2399" spc="71">
                <a:solidFill>
                  <a:srgbClr val="000000"/>
                </a:solidFill>
                <a:latin typeface="Aileron Bold"/>
                <a:ea typeface="Aileron Bold"/>
                <a:cs typeface="Aileron Bold"/>
                <a:sym typeface="Aileron Bold"/>
              </a:rPr>
              <a:t>Q8) What are the peak and low season months for EV sales based on the data from 2022 to 2024? </a:t>
            </a:r>
          </a:p>
        </p:txBody>
      </p:sp>
      <p:sp>
        <p:nvSpPr>
          <p:cNvPr name="TextBox 4" id="4"/>
          <p:cNvSpPr txBox="true"/>
          <p:nvPr/>
        </p:nvSpPr>
        <p:spPr>
          <a:xfrm rot="0">
            <a:off x="5148452" y="7999926"/>
            <a:ext cx="7991095" cy="1258374"/>
          </a:xfrm>
          <a:prstGeom prst="rect">
            <a:avLst/>
          </a:prstGeom>
        </p:spPr>
        <p:txBody>
          <a:bodyPr anchor="t" rtlCol="false" tIns="0" lIns="0" bIns="0" rIns="0">
            <a:spAutoFit/>
          </a:bodyPr>
          <a:lstStyle/>
          <a:p>
            <a:pPr algn="ctr">
              <a:lnSpc>
                <a:spcPts val="4338"/>
              </a:lnSpc>
            </a:pPr>
            <a:r>
              <a:rPr lang="en-US" sz="3099" b="true">
                <a:solidFill>
                  <a:srgbClr val="000000"/>
                </a:solidFill>
                <a:latin typeface="Canva Sans Bold"/>
                <a:ea typeface="Canva Sans Bold"/>
                <a:cs typeface="Canva Sans Bold"/>
                <a:sym typeface="Canva Sans Bold"/>
              </a:rPr>
              <a:t>Insights:</a:t>
            </a:r>
          </a:p>
          <a:p>
            <a:pPr algn="ctr" marL="446092" indent="-223046" lvl="1">
              <a:lnSpc>
                <a:spcPts val="2892"/>
              </a:lnSpc>
              <a:buFont typeface="Arial"/>
              <a:buChar char="•"/>
            </a:pPr>
            <a:r>
              <a:rPr lang="en-US" b="true" sz="2066">
                <a:solidFill>
                  <a:srgbClr val="008000"/>
                </a:solidFill>
                <a:latin typeface="Canva Sans Bold"/>
                <a:ea typeface="Canva Sans Bold"/>
                <a:cs typeface="Canva Sans Bold"/>
                <a:sym typeface="Canva Sans Bold"/>
              </a:rPr>
              <a:t>T</a:t>
            </a:r>
            <a:r>
              <a:rPr lang="en-US" sz="2066">
                <a:solidFill>
                  <a:srgbClr val="008000"/>
                </a:solidFill>
                <a:latin typeface="Canva Sans"/>
                <a:ea typeface="Canva Sans"/>
                <a:cs typeface="Canva Sans"/>
                <a:sym typeface="Canva Sans"/>
              </a:rPr>
              <a:t>he First 3 months, which is Q4, have the highest number of EV sales.</a:t>
            </a:r>
          </a:p>
        </p:txBody>
      </p:sp>
    </p:spTree>
  </p:cSld>
  <p:clrMapOvr>
    <a:masterClrMapping/>
  </p:clrMapOvr>
  <p:transition spd="slow">
    <p:cover dir="l"/>
  </p:transition>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E2E2D9"/>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2589934"/>
            <a:ext cx="5915830" cy="4136367"/>
          </a:xfrm>
          <a:custGeom>
            <a:avLst/>
            <a:gdLst/>
            <a:ahLst/>
            <a:cxnLst/>
            <a:rect r="r" b="b" t="t" l="l"/>
            <a:pathLst>
              <a:path h="4136367" w="5915830">
                <a:moveTo>
                  <a:pt x="0" y="0"/>
                </a:moveTo>
                <a:lnTo>
                  <a:pt x="5915830" y="0"/>
                </a:lnTo>
                <a:lnTo>
                  <a:pt x="5915830" y="4136367"/>
                </a:lnTo>
                <a:lnTo>
                  <a:pt x="0" y="4136367"/>
                </a:lnTo>
                <a:lnTo>
                  <a:pt x="0" y="0"/>
                </a:lnTo>
                <a:close/>
              </a:path>
            </a:pathLst>
          </a:custGeom>
          <a:blipFill>
            <a:blip r:embed="rId2"/>
            <a:stretch>
              <a:fillRect l="0" t="0" r="0" b="0"/>
            </a:stretch>
          </a:blipFill>
        </p:spPr>
      </p:sp>
      <p:sp>
        <p:nvSpPr>
          <p:cNvPr name="Freeform 3" id="3"/>
          <p:cNvSpPr/>
          <p:nvPr/>
        </p:nvSpPr>
        <p:spPr>
          <a:xfrm flipH="false" flipV="false" rot="0">
            <a:off x="9586726" y="5851524"/>
            <a:ext cx="2714823" cy="1749553"/>
          </a:xfrm>
          <a:custGeom>
            <a:avLst/>
            <a:gdLst/>
            <a:ahLst/>
            <a:cxnLst/>
            <a:rect r="r" b="b" t="t" l="l"/>
            <a:pathLst>
              <a:path h="1749553" w="2714823">
                <a:moveTo>
                  <a:pt x="0" y="0"/>
                </a:moveTo>
                <a:lnTo>
                  <a:pt x="2714823" y="0"/>
                </a:lnTo>
                <a:lnTo>
                  <a:pt x="2714823" y="1749553"/>
                </a:lnTo>
                <a:lnTo>
                  <a:pt x="0" y="1749553"/>
                </a:lnTo>
                <a:lnTo>
                  <a:pt x="0" y="0"/>
                </a:lnTo>
                <a:close/>
              </a:path>
            </a:pathLst>
          </a:custGeom>
          <a:blipFill>
            <a:blip r:embed="rId3"/>
            <a:stretch>
              <a:fillRect l="0" t="0" r="0" b="0"/>
            </a:stretch>
          </a:blipFill>
        </p:spPr>
      </p:sp>
      <p:sp>
        <p:nvSpPr>
          <p:cNvPr name="Freeform 4" id="4"/>
          <p:cNvSpPr/>
          <p:nvPr/>
        </p:nvSpPr>
        <p:spPr>
          <a:xfrm flipH="false" flipV="false" rot="0">
            <a:off x="9586726" y="2081644"/>
            <a:ext cx="2686063" cy="1659390"/>
          </a:xfrm>
          <a:custGeom>
            <a:avLst/>
            <a:gdLst/>
            <a:ahLst/>
            <a:cxnLst/>
            <a:rect r="r" b="b" t="t" l="l"/>
            <a:pathLst>
              <a:path h="1659390" w="2686063">
                <a:moveTo>
                  <a:pt x="0" y="0"/>
                </a:moveTo>
                <a:lnTo>
                  <a:pt x="2686062" y="0"/>
                </a:lnTo>
                <a:lnTo>
                  <a:pt x="2686062" y="1659389"/>
                </a:lnTo>
                <a:lnTo>
                  <a:pt x="0" y="1659389"/>
                </a:lnTo>
                <a:lnTo>
                  <a:pt x="0" y="0"/>
                </a:lnTo>
                <a:close/>
              </a:path>
            </a:pathLst>
          </a:custGeom>
          <a:blipFill>
            <a:blip r:embed="rId4"/>
            <a:stretch>
              <a:fillRect l="0" t="0" r="0" b="0"/>
            </a:stretch>
          </a:blipFill>
        </p:spPr>
      </p:sp>
      <p:sp>
        <p:nvSpPr>
          <p:cNvPr name="Freeform 5" id="5"/>
          <p:cNvSpPr/>
          <p:nvPr/>
        </p:nvSpPr>
        <p:spPr>
          <a:xfrm flipH="false" flipV="false" rot="0">
            <a:off x="13711171" y="5933142"/>
            <a:ext cx="2201220" cy="1667935"/>
          </a:xfrm>
          <a:custGeom>
            <a:avLst/>
            <a:gdLst/>
            <a:ahLst/>
            <a:cxnLst/>
            <a:rect r="r" b="b" t="t" l="l"/>
            <a:pathLst>
              <a:path h="1667935" w="2201220">
                <a:moveTo>
                  <a:pt x="0" y="0"/>
                </a:moveTo>
                <a:lnTo>
                  <a:pt x="2201220" y="0"/>
                </a:lnTo>
                <a:lnTo>
                  <a:pt x="2201220" y="1667935"/>
                </a:lnTo>
                <a:lnTo>
                  <a:pt x="0" y="1667935"/>
                </a:lnTo>
                <a:lnTo>
                  <a:pt x="0" y="0"/>
                </a:lnTo>
                <a:close/>
              </a:path>
            </a:pathLst>
          </a:custGeom>
          <a:blipFill>
            <a:blip r:embed="rId5"/>
            <a:stretch>
              <a:fillRect l="0" t="0" r="0" b="0"/>
            </a:stretch>
          </a:blipFill>
        </p:spPr>
      </p:sp>
      <p:sp>
        <p:nvSpPr>
          <p:cNvPr name="Freeform 6" id="6"/>
          <p:cNvSpPr/>
          <p:nvPr/>
        </p:nvSpPr>
        <p:spPr>
          <a:xfrm flipH="false" flipV="false" rot="0">
            <a:off x="13711171" y="2147148"/>
            <a:ext cx="2037840" cy="1528380"/>
          </a:xfrm>
          <a:custGeom>
            <a:avLst/>
            <a:gdLst/>
            <a:ahLst/>
            <a:cxnLst/>
            <a:rect r="r" b="b" t="t" l="l"/>
            <a:pathLst>
              <a:path h="1528380" w="2037840">
                <a:moveTo>
                  <a:pt x="0" y="0"/>
                </a:moveTo>
                <a:lnTo>
                  <a:pt x="2037840" y="0"/>
                </a:lnTo>
                <a:lnTo>
                  <a:pt x="2037840" y="1528381"/>
                </a:lnTo>
                <a:lnTo>
                  <a:pt x="0" y="1528381"/>
                </a:lnTo>
                <a:lnTo>
                  <a:pt x="0" y="0"/>
                </a:lnTo>
                <a:close/>
              </a:path>
            </a:pathLst>
          </a:custGeom>
          <a:blipFill>
            <a:blip r:embed="rId6"/>
            <a:stretch>
              <a:fillRect l="0" t="0" r="0" b="0"/>
            </a:stretch>
          </a:blipFill>
        </p:spPr>
      </p:sp>
      <p:sp>
        <p:nvSpPr>
          <p:cNvPr name="TextBox 7" id="7"/>
          <p:cNvSpPr txBox="true"/>
          <p:nvPr/>
        </p:nvSpPr>
        <p:spPr>
          <a:xfrm rot="0">
            <a:off x="0" y="91440"/>
            <a:ext cx="18288000" cy="870585"/>
          </a:xfrm>
          <a:prstGeom prst="rect">
            <a:avLst/>
          </a:prstGeom>
        </p:spPr>
        <p:txBody>
          <a:bodyPr anchor="t" rtlCol="false" tIns="0" lIns="0" bIns="0" rIns="0">
            <a:spAutoFit/>
          </a:bodyPr>
          <a:lstStyle/>
          <a:p>
            <a:pPr algn="ctr">
              <a:lnSpc>
                <a:spcPts val="3599"/>
              </a:lnSpc>
              <a:spcBef>
                <a:spcPct val="0"/>
              </a:spcBef>
            </a:pPr>
            <a:r>
              <a:rPr lang="en-US" b="true" sz="2399" spc="71">
                <a:solidFill>
                  <a:srgbClr val="000000"/>
                </a:solidFill>
                <a:latin typeface="Aileron Bold"/>
                <a:ea typeface="Aileron Bold"/>
                <a:cs typeface="Aileron Bold"/>
                <a:sym typeface="Aileron Bold"/>
              </a:rPr>
              <a:t>Q9) What is the projected number of EV sales (including 2-wheelers and 4 wheelers) for the top 10 states by penetration rate in 2030, based on the compounded annual growth rate (CAGR) from previous years? </a:t>
            </a:r>
          </a:p>
        </p:txBody>
      </p:sp>
      <p:sp>
        <p:nvSpPr>
          <p:cNvPr name="TextBox 8" id="8"/>
          <p:cNvSpPr txBox="true"/>
          <p:nvPr/>
        </p:nvSpPr>
        <p:spPr>
          <a:xfrm rot="0">
            <a:off x="11347270" y="1285500"/>
            <a:ext cx="3382821" cy="688974"/>
          </a:xfrm>
          <a:prstGeom prst="rect">
            <a:avLst/>
          </a:prstGeom>
        </p:spPr>
        <p:txBody>
          <a:bodyPr anchor="t" rtlCol="false" tIns="0" lIns="0" bIns="0" rIns="0">
            <a:spAutoFit/>
          </a:bodyPr>
          <a:lstStyle/>
          <a:p>
            <a:pPr algn="ctr">
              <a:lnSpc>
                <a:spcPts val="5600"/>
              </a:lnSpc>
            </a:pPr>
            <a:r>
              <a:rPr lang="en-US" sz="4000" b="true">
                <a:solidFill>
                  <a:srgbClr val="191919"/>
                </a:solidFill>
                <a:latin typeface="Canva Sans Bold"/>
                <a:ea typeface="Canva Sans Bold"/>
                <a:cs typeface="Canva Sans Bold"/>
                <a:sym typeface="Canva Sans Bold"/>
              </a:rPr>
              <a:t>Top 10 States</a:t>
            </a:r>
          </a:p>
        </p:txBody>
      </p:sp>
      <p:sp>
        <p:nvSpPr>
          <p:cNvPr name="TextBox 9" id="9"/>
          <p:cNvSpPr txBox="true"/>
          <p:nvPr/>
        </p:nvSpPr>
        <p:spPr>
          <a:xfrm rot="0">
            <a:off x="11857368" y="5057775"/>
            <a:ext cx="2362625" cy="688974"/>
          </a:xfrm>
          <a:prstGeom prst="rect">
            <a:avLst/>
          </a:prstGeom>
        </p:spPr>
        <p:txBody>
          <a:bodyPr anchor="t" rtlCol="false" tIns="0" lIns="0" bIns="0" rIns="0">
            <a:spAutoFit/>
          </a:bodyPr>
          <a:lstStyle/>
          <a:p>
            <a:pPr algn="ctr">
              <a:lnSpc>
                <a:spcPts val="5600"/>
              </a:lnSpc>
            </a:pPr>
            <a:r>
              <a:rPr lang="en-US" sz="4000" b="true">
                <a:solidFill>
                  <a:srgbClr val="191919"/>
                </a:solidFill>
                <a:latin typeface="Canva Sans Bold"/>
                <a:ea typeface="Canva Sans Bold"/>
                <a:cs typeface="Canva Sans Bold"/>
                <a:sym typeface="Canva Sans Bold"/>
              </a:rPr>
              <a:t>All States</a:t>
            </a:r>
          </a:p>
        </p:txBody>
      </p:sp>
    </p:spTree>
  </p:cSld>
  <p:clrMapOvr>
    <a:masterClrMapping/>
  </p:clrMapOvr>
  <p:transition spd="slow">
    <p:cover dir="l"/>
  </p:transition>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E2E2D9"/>
        </a:solidFill>
      </p:bgPr>
    </p:bg>
    <p:spTree>
      <p:nvGrpSpPr>
        <p:cNvPr id="1" name=""/>
        <p:cNvGrpSpPr/>
        <p:nvPr/>
      </p:nvGrpSpPr>
      <p:grpSpPr>
        <a:xfrm>
          <a:off x="0" y="0"/>
          <a:ext cx="0" cy="0"/>
          <a:chOff x="0" y="0"/>
          <a:chExt cx="0" cy="0"/>
        </a:xfrm>
      </p:grpSpPr>
      <p:sp>
        <p:nvSpPr>
          <p:cNvPr name="Freeform 2" id="2"/>
          <p:cNvSpPr/>
          <p:nvPr/>
        </p:nvSpPr>
        <p:spPr>
          <a:xfrm flipH="false" flipV="false" rot="0">
            <a:off x="6448730" y="6212718"/>
            <a:ext cx="2366052" cy="1261281"/>
          </a:xfrm>
          <a:custGeom>
            <a:avLst/>
            <a:gdLst/>
            <a:ahLst/>
            <a:cxnLst/>
            <a:rect r="r" b="b" t="t" l="l"/>
            <a:pathLst>
              <a:path h="1261281" w="2366052">
                <a:moveTo>
                  <a:pt x="0" y="0"/>
                </a:moveTo>
                <a:lnTo>
                  <a:pt x="2366053" y="0"/>
                </a:lnTo>
                <a:lnTo>
                  <a:pt x="2366053" y="1261281"/>
                </a:lnTo>
                <a:lnTo>
                  <a:pt x="0" y="1261281"/>
                </a:lnTo>
                <a:lnTo>
                  <a:pt x="0" y="0"/>
                </a:lnTo>
                <a:close/>
              </a:path>
            </a:pathLst>
          </a:custGeom>
          <a:blipFill>
            <a:blip r:embed="rId2"/>
            <a:stretch>
              <a:fillRect l="0" t="0" r="0" b="0"/>
            </a:stretch>
          </a:blipFill>
        </p:spPr>
      </p:sp>
      <p:sp>
        <p:nvSpPr>
          <p:cNvPr name="Freeform 3" id="3"/>
          <p:cNvSpPr/>
          <p:nvPr/>
        </p:nvSpPr>
        <p:spPr>
          <a:xfrm flipH="false" flipV="false" rot="0">
            <a:off x="9144000" y="6229240"/>
            <a:ext cx="2370584" cy="1228237"/>
          </a:xfrm>
          <a:custGeom>
            <a:avLst/>
            <a:gdLst/>
            <a:ahLst/>
            <a:cxnLst/>
            <a:rect r="r" b="b" t="t" l="l"/>
            <a:pathLst>
              <a:path h="1228237" w="2370584">
                <a:moveTo>
                  <a:pt x="0" y="0"/>
                </a:moveTo>
                <a:lnTo>
                  <a:pt x="2370584" y="0"/>
                </a:lnTo>
                <a:lnTo>
                  <a:pt x="2370584" y="1228237"/>
                </a:lnTo>
                <a:lnTo>
                  <a:pt x="0" y="1228237"/>
                </a:lnTo>
                <a:lnTo>
                  <a:pt x="0" y="0"/>
                </a:lnTo>
                <a:close/>
              </a:path>
            </a:pathLst>
          </a:custGeom>
          <a:blipFill>
            <a:blip r:embed="rId3"/>
            <a:stretch>
              <a:fillRect l="0" t="0" r="0" b="0"/>
            </a:stretch>
          </a:blipFill>
        </p:spPr>
      </p:sp>
      <p:sp>
        <p:nvSpPr>
          <p:cNvPr name="Freeform 4" id="4"/>
          <p:cNvSpPr/>
          <p:nvPr/>
        </p:nvSpPr>
        <p:spPr>
          <a:xfrm flipH="false" flipV="false" rot="0">
            <a:off x="11636241" y="3003510"/>
            <a:ext cx="2298082" cy="1242206"/>
          </a:xfrm>
          <a:custGeom>
            <a:avLst/>
            <a:gdLst/>
            <a:ahLst/>
            <a:cxnLst/>
            <a:rect r="r" b="b" t="t" l="l"/>
            <a:pathLst>
              <a:path h="1242206" w="2298082">
                <a:moveTo>
                  <a:pt x="0" y="0"/>
                </a:moveTo>
                <a:lnTo>
                  <a:pt x="2298082" y="0"/>
                </a:lnTo>
                <a:lnTo>
                  <a:pt x="2298082" y="1242207"/>
                </a:lnTo>
                <a:lnTo>
                  <a:pt x="0" y="1242207"/>
                </a:lnTo>
                <a:lnTo>
                  <a:pt x="0" y="0"/>
                </a:lnTo>
                <a:close/>
              </a:path>
            </a:pathLst>
          </a:custGeom>
          <a:blipFill>
            <a:blip r:embed="rId4"/>
            <a:stretch>
              <a:fillRect l="0" t="0" r="0" b="0"/>
            </a:stretch>
          </a:blipFill>
        </p:spPr>
      </p:sp>
      <p:sp>
        <p:nvSpPr>
          <p:cNvPr name="Freeform 5" id="5"/>
          <p:cNvSpPr/>
          <p:nvPr/>
        </p:nvSpPr>
        <p:spPr>
          <a:xfrm flipH="false" flipV="false" rot="0">
            <a:off x="14274486" y="3087095"/>
            <a:ext cx="2367419" cy="1099446"/>
          </a:xfrm>
          <a:custGeom>
            <a:avLst/>
            <a:gdLst/>
            <a:ahLst/>
            <a:cxnLst/>
            <a:rect r="r" b="b" t="t" l="l"/>
            <a:pathLst>
              <a:path h="1099446" w="2367419">
                <a:moveTo>
                  <a:pt x="0" y="0"/>
                </a:moveTo>
                <a:lnTo>
                  <a:pt x="2367420" y="0"/>
                </a:lnTo>
                <a:lnTo>
                  <a:pt x="2367420" y="1099445"/>
                </a:lnTo>
                <a:lnTo>
                  <a:pt x="0" y="1099445"/>
                </a:lnTo>
                <a:lnTo>
                  <a:pt x="0" y="0"/>
                </a:lnTo>
                <a:close/>
              </a:path>
            </a:pathLst>
          </a:custGeom>
          <a:blipFill>
            <a:blip r:embed="rId5"/>
            <a:stretch>
              <a:fillRect l="0" t="0" r="0" b="0"/>
            </a:stretch>
          </a:blipFill>
        </p:spPr>
      </p:sp>
      <p:sp>
        <p:nvSpPr>
          <p:cNvPr name="Freeform 6" id="6"/>
          <p:cNvSpPr/>
          <p:nvPr/>
        </p:nvSpPr>
        <p:spPr>
          <a:xfrm flipH="false" flipV="false" rot="0">
            <a:off x="3697076" y="3020706"/>
            <a:ext cx="1944352" cy="1232223"/>
          </a:xfrm>
          <a:custGeom>
            <a:avLst/>
            <a:gdLst/>
            <a:ahLst/>
            <a:cxnLst/>
            <a:rect r="r" b="b" t="t" l="l"/>
            <a:pathLst>
              <a:path h="1232223" w="1944352">
                <a:moveTo>
                  <a:pt x="0" y="0"/>
                </a:moveTo>
                <a:lnTo>
                  <a:pt x="1944352" y="0"/>
                </a:lnTo>
                <a:lnTo>
                  <a:pt x="1944352" y="1232223"/>
                </a:lnTo>
                <a:lnTo>
                  <a:pt x="0" y="1232223"/>
                </a:lnTo>
                <a:lnTo>
                  <a:pt x="0" y="0"/>
                </a:lnTo>
                <a:close/>
              </a:path>
            </a:pathLst>
          </a:custGeom>
          <a:blipFill>
            <a:blip r:embed="rId6"/>
            <a:stretch>
              <a:fillRect l="0" t="0" r="0" b="0"/>
            </a:stretch>
          </a:blipFill>
        </p:spPr>
      </p:sp>
      <p:sp>
        <p:nvSpPr>
          <p:cNvPr name="Freeform 7" id="7"/>
          <p:cNvSpPr/>
          <p:nvPr/>
        </p:nvSpPr>
        <p:spPr>
          <a:xfrm flipH="false" flipV="false" rot="0">
            <a:off x="1219531" y="3003510"/>
            <a:ext cx="1937600" cy="1266615"/>
          </a:xfrm>
          <a:custGeom>
            <a:avLst/>
            <a:gdLst/>
            <a:ahLst/>
            <a:cxnLst/>
            <a:rect r="r" b="b" t="t" l="l"/>
            <a:pathLst>
              <a:path h="1266615" w="1937600">
                <a:moveTo>
                  <a:pt x="0" y="0"/>
                </a:moveTo>
                <a:lnTo>
                  <a:pt x="1937601" y="0"/>
                </a:lnTo>
                <a:lnTo>
                  <a:pt x="1937601" y="1266615"/>
                </a:lnTo>
                <a:lnTo>
                  <a:pt x="0" y="1266615"/>
                </a:lnTo>
                <a:lnTo>
                  <a:pt x="0" y="0"/>
                </a:lnTo>
                <a:close/>
              </a:path>
            </a:pathLst>
          </a:custGeom>
          <a:blipFill>
            <a:blip r:embed="rId7"/>
            <a:stretch>
              <a:fillRect l="-2687" t="-427" r="-1329" b="0"/>
            </a:stretch>
          </a:blipFill>
        </p:spPr>
      </p:sp>
      <p:sp>
        <p:nvSpPr>
          <p:cNvPr name="TextBox 8" id="8"/>
          <p:cNvSpPr txBox="true"/>
          <p:nvPr/>
        </p:nvSpPr>
        <p:spPr>
          <a:xfrm rot="0">
            <a:off x="0" y="112395"/>
            <a:ext cx="18288000" cy="1765935"/>
          </a:xfrm>
          <a:prstGeom prst="rect">
            <a:avLst/>
          </a:prstGeom>
        </p:spPr>
        <p:txBody>
          <a:bodyPr anchor="t" rtlCol="false" tIns="0" lIns="0" bIns="0" rIns="0">
            <a:spAutoFit/>
          </a:bodyPr>
          <a:lstStyle/>
          <a:p>
            <a:pPr algn="ctr">
              <a:lnSpc>
                <a:spcPts val="3599"/>
              </a:lnSpc>
            </a:pPr>
            <a:r>
              <a:rPr lang="en-US" b="true" sz="2399" spc="71">
                <a:solidFill>
                  <a:srgbClr val="000000"/>
                </a:solidFill>
                <a:latin typeface="Aileron Bold"/>
                <a:ea typeface="Aileron Bold"/>
                <a:cs typeface="Aileron Bold"/>
                <a:sym typeface="Aileron Bold"/>
              </a:rPr>
              <a:t>Q10) Estimate the revenue growth rate of 4-wheeler and 2-wheelers EVs in India for 2022 vs 2024 and 2023 vs 2024, assuming an average unit price.</a:t>
            </a:r>
          </a:p>
          <a:p>
            <a:pPr algn="ctr">
              <a:lnSpc>
                <a:spcPts val="3599"/>
              </a:lnSpc>
            </a:pPr>
            <a:r>
              <a:rPr lang="en-US" b="true" sz="2399" spc="71">
                <a:solidFill>
                  <a:srgbClr val="000000"/>
                </a:solidFill>
                <a:latin typeface="Aileron Bold"/>
                <a:ea typeface="Aileron Bold"/>
                <a:cs typeface="Aileron Bold"/>
                <a:sym typeface="Aileron Bold"/>
              </a:rPr>
              <a:t>2-Wheelers:85,000</a:t>
            </a:r>
          </a:p>
          <a:p>
            <a:pPr algn="ctr">
              <a:lnSpc>
                <a:spcPts val="3599"/>
              </a:lnSpc>
              <a:spcBef>
                <a:spcPct val="0"/>
              </a:spcBef>
            </a:pPr>
            <a:r>
              <a:rPr lang="en-US" b="true" sz="2399" spc="71">
                <a:solidFill>
                  <a:srgbClr val="000000"/>
                </a:solidFill>
                <a:latin typeface="Aileron Bold"/>
                <a:ea typeface="Aileron Bold"/>
                <a:cs typeface="Aileron Bold"/>
                <a:sym typeface="Aileron Bold"/>
              </a:rPr>
              <a:t>4-Wheelers:15,00,000</a:t>
            </a:r>
          </a:p>
        </p:txBody>
      </p:sp>
      <p:sp>
        <p:nvSpPr>
          <p:cNvPr name="TextBox 9" id="9"/>
          <p:cNvSpPr txBox="true"/>
          <p:nvPr/>
        </p:nvSpPr>
        <p:spPr>
          <a:xfrm rot="0">
            <a:off x="2411204" y="2191354"/>
            <a:ext cx="2029846" cy="771525"/>
          </a:xfrm>
          <a:prstGeom prst="rect">
            <a:avLst/>
          </a:prstGeom>
        </p:spPr>
        <p:txBody>
          <a:bodyPr anchor="t" rtlCol="false" tIns="0" lIns="0" bIns="0" rIns="0">
            <a:spAutoFit/>
          </a:bodyPr>
          <a:lstStyle/>
          <a:p>
            <a:pPr algn="ctr">
              <a:lnSpc>
                <a:spcPts val="6300"/>
              </a:lnSpc>
            </a:pPr>
            <a:r>
              <a:rPr lang="en-US" sz="4500" b="true">
                <a:solidFill>
                  <a:srgbClr val="000000"/>
                </a:solidFill>
                <a:latin typeface="Canva Sans Bold"/>
                <a:ea typeface="Canva Sans Bold"/>
                <a:cs typeface="Canva Sans Bold"/>
                <a:sym typeface="Canva Sans Bold"/>
              </a:rPr>
              <a:t>Overall</a:t>
            </a:r>
          </a:p>
        </p:txBody>
      </p:sp>
      <p:sp>
        <p:nvSpPr>
          <p:cNvPr name="TextBox 10" id="10"/>
          <p:cNvSpPr txBox="true"/>
          <p:nvPr/>
        </p:nvSpPr>
        <p:spPr>
          <a:xfrm rot="0">
            <a:off x="12572858" y="2191354"/>
            <a:ext cx="3139083" cy="771525"/>
          </a:xfrm>
          <a:prstGeom prst="rect">
            <a:avLst/>
          </a:prstGeom>
        </p:spPr>
        <p:txBody>
          <a:bodyPr anchor="t" rtlCol="false" tIns="0" lIns="0" bIns="0" rIns="0">
            <a:spAutoFit/>
          </a:bodyPr>
          <a:lstStyle/>
          <a:p>
            <a:pPr algn="ctr">
              <a:lnSpc>
                <a:spcPts val="6300"/>
              </a:lnSpc>
            </a:pPr>
            <a:r>
              <a:rPr lang="en-US" sz="4500" b="true">
                <a:solidFill>
                  <a:srgbClr val="000000"/>
                </a:solidFill>
                <a:latin typeface="Canva Sans Bold"/>
                <a:ea typeface="Canva Sans Bold"/>
                <a:cs typeface="Canva Sans Bold"/>
                <a:sym typeface="Canva Sans Bold"/>
              </a:rPr>
              <a:t>2-Wheelers</a:t>
            </a:r>
          </a:p>
        </p:txBody>
      </p:sp>
      <p:sp>
        <p:nvSpPr>
          <p:cNvPr name="TextBox 11" id="11"/>
          <p:cNvSpPr txBox="true"/>
          <p:nvPr/>
        </p:nvSpPr>
        <p:spPr>
          <a:xfrm rot="0">
            <a:off x="7226659" y="5260536"/>
            <a:ext cx="3176247" cy="771525"/>
          </a:xfrm>
          <a:prstGeom prst="rect">
            <a:avLst/>
          </a:prstGeom>
        </p:spPr>
        <p:txBody>
          <a:bodyPr anchor="t" rtlCol="false" tIns="0" lIns="0" bIns="0" rIns="0">
            <a:spAutoFit/>
          </a:bodyPr>
          <a:lstStyle/>
          <a:p>
            <a:pPr algn="ctr">
              <a:lnSpc>
                <a:spcPts val="6300"/>
              </a:lnSpc>
            </a:pPr>
            <a:r>
              <a:rPr lang="en-US" sz="4500" b="true">
                <a:solidFill>
                  <a:srgbClr val="000000"/>
                </a:solidFill>
                <a:latin typeface="Canva Sans Bold"/>
                <a:ea typeface="Canva Sans Bold"/>
                <a:cs typeface="Canva Sans Bold"/>
                <a:sym typeface="Canva Sans Bold"/>
              </a:rPr>
              <a:t>4-Wheelers</a:t>
            </a:r>
          </a:p>
        </p:txBody>
      </p:sp>
    </p:spTree>
  </p:cSld>
  <p:clrMapOvr>
    <a:masterClrMapping/>
  </p:clrMapOvr>
  <p:transition spd="slow">
    <p:cover dir="l"/>
  </p:transition>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E2E2D9"/>
        </a:solidFill>
      </p:bgPr>
    </p:bg>
    <p:spTree>
      <p:nvGrpSpPr>
        <p:cNvPr id="1" name=""/>
        <p:cNvGrpSpPr/>
        <p:nvPr/>
      </p:nvGrpSpPr>
      <p:grpSpPr>
        <a:xfrm>
          <a:off x="0" y="0"/>
          <a:ext cx="0" cy="0"/>
          <a:chOff x="0" y="0"/>
          <a:chExt cx="0" cy="0"/>
        </a:xfrm>
      </p:grpSpPr>
      <p:sp>
        <p:nvSpPr>
          <p:cNvPr name="Freeform 2" id="2"/>
          <p:cNvSpPr/>
          <p:nvPr/>
        </p:nvSpPr>
        <p:spPr>
          <a:xfrm flipH="false" flipV="false" rot="0">
            <a:off x="6072335" y="411476"/>
            <a:ext cx="6143329" cy="9464048"/>
          </a:xfrm>
          <a:custGeom>
            <a:avLst/>
            <a:gdLst/>
            <a:ahLst/>
            <a:cxnLst/>
            <a:rect r="r" b="b" t="t" l="l"/>
            <a:pathLst>
              <a:path h="9464048" w="6143329">
                <a:moveTo>
                  <a:pt x="0" y="0"/>
                </a:moveTo>
                <a:lnTo>
                  <a:pt x="6143330" y="0"/>
                </a:lnTo>
                <a:lnTo>
                  <a:pt x="6143330" y="9464048"/>
                </a:lnTo>
                <a:lnTo>
                  <a:pt x="0" y="9464048"/>
                </a:lnTo>
                <a:lnTo>
                  <a:pt x="0" y="0"/>
                </a:lnTo>
                <a:close/>
              </a:path>
            </a:pathLst>
          </a:custGeom>
          <a:blipFill>
            <a:blip r:embed="rId3">
              <a:alphaModFix amt="39000"/>
              <a:extLst>
                <a:ext uri="{96DAC541-7B7A-43D3-8B79-37D633B846F1}">
                  <asvg:svgBlip xmlns:asvg="http://schemas.microsoft.com/office/drawing/2016/SVG/main" r:embed="rId4"/>
                </a:ext>
              </a:extLst>
            </a:blip>
            <a:stretch>
              <a:fillRect l="0" t="0" r="0" b="0"/>
            </a:stretch>
          </a:blipFill>
        </p:spPr>
      </p:sp>
      <p:sp>
        <p:nvSpPr>
          <p:cNvPr name="TextBox 3" id="3"/>
          <p:cNvSpPr txBox="true"/>
          <p:nvPr/>
        </p:nvSpPr>
        <p:spPr>
          <a:xfrm rot="0">
            <a:off x="3288713" y="3460115"/>
            <a:ext cx="12522532" cy="3195320"/>
          </a:xfrm>
          <a:prstGeom prst="rect">
            <a:avLst/>
          </a:prstGeom>
        </p:spPr>
        <p:txBody>
          <a:bodyPr anchor="t" rtlCol="false" tIns="0" lIns="0" bIns="0" rIns="0">
            <a:spAutoFit/>
          </a:bodyPr>
          <a:lstStyle/>
          <a:p>
            <a:pPr algn="ctr">
              <a:lnSpc>
                <a:spcPts val="12880"/>
              </a:lnSpc>
            </a:pPr>
            <a:r>
              <a:rPr lang="en-US" sz="9200" b="true">
                <a:solidFill>
                  <a:srgbClr val="000000"/>
                </a:solidFill>
                <a:latin typeface="Canva Sans Bold"/>
                <a:ea typeface="Canva Sans Bold"/>
                <a:cs typeface="Canva Sans Bold"/>
                <a:sym typeface="Canva Sans Bold"/>
              </a:rPr>
              <a:t>Secondary Research Questions:</a:t>
            </a:r>
          </a:p>
        </p:txBody>
      </p:sp>
    </p:spTree>
  </p:cSld>
  <p:clrMapOvr>
    <a:masterClrMapping/>
  </p:clrMapOvr>
  <p:transition spd="slow">
    <p:cover dir="l"/>
  </p:transition>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E2E2D9"/>
        </a:solidFill>
      </p:bgPr>
    </p:bg>
    <p:spTree>
      <p:nvGrpSpPr>
        <p:cNvPr id="1" name=""/>
        <p:cNvGrpSpPr/>
        <p:nvPr/>
      </p:nvGrpSpPr>
      <p:grpSpPr>
        <a:xfrm>
          <a:off x="0" y="0"/>
          <a:ext cx="0" cy="0"/>
          <a:chOff x="0" y="0"/>
          <a:chExt cx="0" cy="0"/>
        </a:xfrm>
      </p:grpSpPr>
      <p:grpSp>
        <p:nvGrpSpPr>
          <p:cNvPr name="Group 2" id="2"/>
          <p:cNvGrpSpPr/>
          <p:nvPr/>
        </p:nvGrpSpPr>
        <p:grpSpPr>
          <a:xfrm rot="0">
            <a:off x="-789290" y="-1079770"/>
            <a:ext cx="3086100" cy="3086100"/>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8000">
                <a:alpha val="49804"/>
              </a:srgbClr>
            </a:solidFill>
          </p:spPr>
        </p:sp>
        <p:sp>
          <p:nvSpPr>
            <p:cNvPr name="TextBox 4" id="4"/>
            <p:cNvSpPr txBox="true"/>
            <p:nvPr/>
          </p:nvSpPr>
          <p:spPr>
            <a:xfrm>
              <a:off x="76200" y="9525"/>
              <a:ext cx="660400" cy="727075"/>
            </a:xfrm>
            <a:prstGeom prst="rect">
              <a:avLst/>
            </a:prstGeom>
          </p:spPr>
          <p:txBody>
            <a:bodyPr anchor="ctr" rtlCol="false" tIns="50800" lIns="50800" bIns="50800" rIns="50800"/>
            <a:lstStyle/>
            <a:p>
              <a:pPr algn="ctr">
                <a:lnSpc>
                  <a:spcPts val="3000"/>
                </a:lnSpc>
              </a:pPr>
            </a:p>
          </p:txBody>
        </p:sp>
      </p:grpSp>
      <p:sp>
        <p:nvSpPr>
          <p:cNvPr name="TextBox 5" id="5"/>
          <p:cNvSpPr txBox="true"/>
          <p:nvPr/>
        </p:nvSpPr>
        <p:spPr>
          <a:xfrm rot="0">
            <a:off x="0" y="72390"/>
            <a:ext cx="18288000" cy="1095376"/>
          </a:xfrm>
          <a:prstGeom prst="rect">
            <a:avLst/>
          </a:prstGeom>
        </p:spPr>
        <p:txBody>
          <a:bodyPr anchor="t" rtlCol="false" tIns="0" lIns="0" bIns="0" rIns="0">
            <a:spAutoFit/>
          </a:bodyPr>
          <a:lstStyle/>
          <a:p>
            <a:pPr algn="ctr">
              <a:lnSpc>
                <a:spcPts val="4499"/>
              </a:lnSpc>
              <a:spcBef>
                <a:spcPct val="0"/>
              </a:spcBef>
            </a:pPr>
            <a:r>
              <a:rPr lang="en-US" b="true" sz="2999" spc="89">
                <a:solidFill>
                  <a:srgbClr val="000000"/>
                </a:solidFill>
                <a:latin typeface="Aileron Bold"/>
                <a:ea typeface="Aileron Bold"/>
                <a:cs typeface="Aileron Bold"/>
                <a:sym typeface="Aileron Bold"/>
              </a:rPr>
              <a:t>Q1) What are the primary reasons for customers choosing 4-wheeler EVs in 2023 and 2024 (cost savings, environmental concerns, government incentives)? </a:t>
            </a:r>
          </a:p>
        </p:txBody>
      </p:sp>
      <p:sp>
        <p:nvSpPr>
          <p:cNvPr name="TextBox 6" id="6"/>
          <p:cNvSpPr txBox="true"/>
          <p:nvPr/>
        </p:nvSpPr>
        <p:spPr>
          <a:xfrm rot="0">
            <a:off x="2296810" y="1949180"/>
            <a:ext cx="8967402" cy="2028825"/>
          </a:xfrm>
          <a:prstGeom prst="rect">
            <a:avLst/>
          </a:prstGeom>
        </p:spPr>
        <p:txBody>
          <a:bodyPr anchor="t" rtlCol="false" tIns="0" lIns="0" bIns="0" rIns="0">
            <a:spAutoFit/>
          </a:bodyPr>
          <a:lstStyle/>
          <a:p>
            <a:pPr algn="l">
              <a:lnSpc>
                <a:spcPts val="4480"/>
              </a:lnSpc>
            </a:pPr>
            <a:r>
              <a:rPr lang="en-US" sz="3200" b="true">
                <a:solidFill>
                  <a:srgbClr val="000000"/>
                </a:solidFill>
                <a:latin typeface="Canva Sans Bold"/>
                <a:ea typeface="Canva Sans Bold"/>
                <a:cs typeface="Canva Sans Bold"/>
                <a:sym typeface="Canva Sans Bold"/>
              </a:rPr>
              <a:t>Cost Savings:</a:t>
            </a:r>
          </a:p>
          <a:p>
            <a:pPr algn="l" marL="604523" indent="-302261" lvl="1">
              <a:lnSpc>
                <a:spcPts val="3920"/>
              </a:lnSpc>
              <a:buFont typeface="Arial"/>
              <a:buChar char="•"/>
            </a:pPr>
            <a:r>
              <a:rPr lang="en-US" sz="2800">
                <a:solidFill>
                  <a:srgbClr val="008000"/>
                </a:solidFill>
                <a:latin typeface="Canva Sans"/>
                <a:ea typeface="Canva Sans"/>
                <a:cs typeface="Canva Sans"/>
                <a:sym typeface="Canva Sans"/>
              </a:rPr>
              <a:t>Lower operating costs and maintenance.</a:t>
            </a:r>
          </a:p>
          <a:p>
            <a:pPr algn="l" marL="604523" indent="-302261" lvl="1">
              <a:lnSpc>
                <a:spcPts val="3920"/>
              </a:lnSpc>
              <a:buFont typeface="Arial"/>
              <a:buChar char="•"/>
            </a:pPr>
            <a:r>
              <a:rPr lang="en-US" sz="2800">
                <a:solidFill>
                  <a:srgbClr val="008000"/>
                </a:solidFill>
                <a:latin typeface="Canva Sans"/>
                <a:ea typeface="Canva Sans"/>
                <a:cs typeface="Canva Sans"/>
                <a:sym typeface="Canva Sans"/>
              </a:rPr>
              <a:t>Long-term savings with declining battery prices.</a:t>
            </a:r>
          </a:p>
          <a:p>
            <a:pPr algn="l" marL="604523" indent="-302261" lvl="1">
              <a:lnSpc>
                <a:spcPts val="3920"/>
              </a:lnSpc>
              <a:buFont typeface="Arial"/>
              <a:buChar char="•"/>
            </a:pPr>
            <a:r>
              <a:rPr lang="en-US" sz="2800">
                <a:solidFill>
                  <a:srgbClr val="008000"/>
                </a:solidFill>
                <a:latin typeface="Canva Sans"/>
                <a:ea typeface="Canva Sans"/>
                <a:cs typeface="Canva Sans"/>
                <a:sym typeface="Canva Sans"/>
              </a:rPr>
              <a:t>Significant fuel cost reduction.</a:t>
            </a:r>
          </a:p>
        </p:txBody>
      </p:sp>
      <p:sp>
        <p:nvSpPr>
          <p:cNvPr name="TextBox 7" id="7"/>
          <p:cNvSpPr txBox="true"/>
          <p:nvPr/>
        </p:nvSpPr>
        <p:spPr>
          <a:xfrm rot="0">
            <a:off x="8291898" y="4482830"/>
            <a:ext cx="8967402" cy="1533525"/>
          </a:xfrm>
          <a:prstGeom prst="rect">
            <a:avLst/>
          </a:prstGeom>
        </p:spPr>
        <p:txBody>
          <a:bodyPr anchor="t" rtlCol="false" tIns="0" lIns="0" bIns="0" rIns="0">
            <a:spAutoFit/>
          </a:bodyPr>
          <a:lstStyle/>
          <a:p>
            <a:pPr algn="l">
              <a:lnSpc>
                <a:spcPts val="4480"/>
              </a:lnSpc>
            </a:pPr>
            <a:r>
              <a:rPr lang="en-US" sz="3200" b="true">
                <a:solidFill>
                  <a:srgbClr val="000000"/>
                </a:solidFill>
                <a:latin typeface="Canva Sans Bold"/>
                <a:ea typeface="Canva Sans Bold"/>
                <a:cs typeface="Canva Sans Bold"/>
                <a:sym typeface="Canva Sans Bold"/>
              </a:rPr>
              <a:t>Government Incentives:</a:t>
            </a:r>
          </a:p>
          <a:p>
            <a:pPr algn="l" marL="604523" indent="-302261" lvl="1">
              <a:lnSpc>
                <a:spcPts val="3920"/>
              </a:lnSpc>
              <a:buFont typeface="Arial"/>
              <a:buChar char="•"/>
            </a:pPr>
            <a:r>
              <a:rPr lang="en-US" sz="2800">
                <a:solidFill>
                  <a:srgbClr val="008000"/>
                </a:solidFill>
                <a:latin typeface="Canva Sans"/>
                <a:ea typeface="Canva Sans"/>
                <a:cs typeface="Canva Sans"/>
                <a:sym typeface="Canva Sans"/>
              </a:rPr>
              <a:t>Subsidies, tax credits, and policy support.</a:t>
            </a:r>
          </a:p>
          <a:p>
            <a:pPr algn="l" marL="604523" indent="-302261" lvl="1">
              <a:lnSpc>
                <a:spcPts val="3920"/>
              </a:lnSpc>
              <a:buFont typeface="Arial"/>
              <a:buChar char="•"/>
            </a:pPr>
            <a:r>
              <a:rPr lang="en-US" sz="2800">
                <a:solidFill>
                  <a:srgbClr val="008000"/>
                </a:solidFill>
                <a:latin typeface="Canva Sans"/>
                <a:ea typeface="Canva Sans"/>
                <a:cs typeface="Canva Sans"/>
                <a:sym typeface="Canva Sans"/>
              </a:rPr>
              <a:t>Access to zero-emission zones.</a:t>
            </a:r>
          </a:p>
        </p:txBody>
      </p:sp>
      <p:sp>
        <p:nvSpPr>
          <p:cNvPr name="TextBox 8" id="8"/>
          <p:cNvSpPr txBox="true"/>
          <p:nvPr/>
        </p:nvSpPr>
        <p:spPr>
          <a:xfrm rot="0">
            <a:off x="2296810" y="6329152"/>
            <a:ext cx="8967402" cy="2028825"/>
          </a:xfrm>
          <a:prstGeom prst="rect">
            <a:avLst/>
          </a:prstGeom>
        </p:spPr>
        <p:txBody>
          <a:bodyPr anchor="t" rtlCol="false" tIns="0" lIns="0" bIns="0" rIns="0">
            <a:spAutoFit/>
          </a:bodyPr>
          <a:lstStyle/>
          <a:p>
            <a:pPr algn="l">
              <a:lnSpc>
                <a:spcPts val="4480"/>
              </a:lnSpc>
            </a:pPr>
            <a:r>
              <a:rPr lang="en-US" sz="3200" b="true">
                <a:solidFill>
                  <a:srgbClr val="000000"/>
                </a:solidFill>
                <a:latin typeface="Canva Sans Bold"/>
                <a:ea typeface="Canva Sans Bold"/>
                <a:cs typeface="Canva Sans Bold"/>
                <a:sym typeface="Canva Sans Bold"/>
              </a:rPr>
              <a:t>Environmental Concerns:</a:t>
            </a:r>
          </a:p>
          <a:p>
            <a:pPr algn="l" marL="604523" indent="-302261" lvl="1">
              <a:lnSpc>
                <a:spcPts val="3920"/>
              </a:lnSpc>
              <a:buFont typeface="Arial"/>
              <a:buChar char="•"/>
            </a:pPr>
            <a:r>
              <a:rPr lang="en-US" sz="2800">
                <a:solidFill>
                  <a:srgbClr val="008000"/>
                </a:solidFill>
                <a:latin typeface="Canva Sans"/>
                <a:ea typeface="Canva Sans"/>
                <a:cs typeface="Canva Sans"/>
                <a:sym typeface="Canva Sans"/>
              </a:rPr>
              <a:t>Zero emissions for a reduced carbon footprint.</a:t>
            </a:r>
          </a:p>
          <a:p>
            <a:pPr algn="l" marL="604523" indent="-302261" lvl="1">
              <a:lnSpc>
                <a:spcPts val="3920"/>
              </a:lnSpc>
              <a:buFont typeface="Arial"/>
              <a:buChar char="•"/>
            </a:pPr>
            <a:r>
              <a:rPr lang="en-US" sz="2800">
                <a:solidFill>
                  <a:srgbClr val="008000"/>
                </a:solidFill>
                <a:latin typeface="Canva Sans"/>
                <a:ea typeface="Canva Sans"/>
                <a:cs typeface="Canva Sans"/>
                <a:sym typeface="Canva Sans"/>
              </a:rPr>
              <a:t>Appeal to environmentally conscious consumers.</a:t>
            </a:r>
          </a:p>
        </p:txBody>
      </p:sp>
      <p:grpSp>
        <p:nvGrpSpPr>
          <p:cNvPr name="Group 9" id="9"/>
          <p:cNvGrpSpPr/>
          <p:nvPr/>
        </p:nvGrpSpPr>
        <p:grpSpPr>
          <a:xfrm rot="0">
            <a:off x="16053372" y="8500372"/>
            <a:ext cx="3086100" cy="3086100"/>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8000">
                <a:alpha val="49804"/>
              </a:srgbClr>
            </a:solidFill>
          </p:spPr>
        </p:sp>
        <p:sp>
          <p:nvSpPr>
            <p:cNvPr name="TextBox 11" id="11"/>
            <p:cNvSpPr txBox="true"/>
            <p:nvPr/>
          </p:nvSpPr>
          <p:spPr>
            <a:xfrm>
              <a:off x="76200" y="9525"/>
              <a:ext cx="660400" cy="727075"/>
            </a:xfrm>
            <a:prstGeom prst="rect">
              <a:avLst/>
            </a:prstGeom>
          </p:spPr>
          <p:txBody>
            <a:bodyPr anchor="ctr" rtlCol="false" tIns="50800" lIns="50800" bIns="50800" rIns="50800"/>
            <a:lstStyle/>
            <a:p>
              <a:pPr algn="ctr">
                <a:lnSpc>
                  <a:spcPts val="3000"/>
                </a:lnSpc>
              </a:pPr>
            </a:p>
          </p:txBody>
        </p:sp>
      </p:grpSp>
      <p:sp>
        <p:nvSpPr>
          <p:cNvPr name="Freeform 12" id="12"/>
          <p:cNvSpPr/>
          <p:nvPr/>
        </p:nvSpPr>
        <p:spPr>
          <a:xfrm flipH="false" flipV="false" rot="0">
            <a:off x="5868537" y="2448986"/>
            <a:ext cx="6550926" cy="5658362"/>
          </a:xfrm>
          <a:custGeom>
            <a:avLst/>
            <a:gdLst/>
            <a:ahLst/>
            <a:cxnLst/>
            <a:rect r="r" b="b" t="t" l="l"/>
            <a:pathLst>
              <a:path h="5658362" w="6550926">
                <a:moveTo>
                  <a:pt x="0" y="0"/>
                </a:moveTo>
                <a:lnTo>
                  <a:pt x="6550926" y="0"/>
                </a:lnTo>
                <a:lnTo>
                  <a:pt x="6550926" y="5658362"/>
                </a:lnTo>
                <a:lnTo>
                  <a:pt x="0" y="5658362"/>
                </a:lnTo>
                <a:lnTo>
                  <a:pt x="0" y="0"/>
                </a:lnTo>
                <a:close/>
              </a:path>
            </a:pathLst>
          </a:custGeom>
          <a:blipFill>
            <a:blip r:embed="rId2">
              <a:alphaModFix amt="29000"/>
              <a:extLst>
                <a:ext uri="{96DAC541-7B7A-43D3-8B79-37D633B846F1}">
                  <asvg:svgBlip xmlns:asvg="http://schemas.microsoft.com/office/drawing/2016/SVG/main" r:embed="rId3"/>
                </a:ext>
              </a:extLst>
            </a:blip>
            <a:stretch>
              <a:fillRect l="0" t="0" r="0" b="0"/>
            </a:stretch>
          </a:blipFill>
        </p:spPr>
      </p:sp>
    </p:spTree>
  </p:cSld>
  <p:clrMapOvr>
    <a:masterClrMapping/>
  </p:clrMapOvr>
  <p:transition spd="slow">
    <p:cover dir="l"/>
  </p:transition>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E2E2D9"/>
        </a:solidFill>
      </p:bgPr>
    </p:bg>
    <p:spTree>
      <p:nvGrpSpPr>
        <p:cNvPr id="1" name=""/>
        <p:cNvGrpSpPr/>
        <p:nvPr/>
      </p:nvGrpSpPr>
      <p:grpSpPr>
        <a:xfrm>
          <a:off x="0" y="0"/>
          <a:ext cx="0" cy="0"/>
          <a:chOff x="0" y="0"/>
          <a:chExt cx="0" cy="0"/>
        </a:xfrm>
      </p:grpSpPr>
      <p:sp>
        <p:nvSpPr>
          <p:cNvPr name="TextBox 2" id="2"/>
          <p:cNvSpPr txBox="true"/>
          <p:nvPr/>
        </p:nvSpPr>
        <p:spPr>
          <a:xfrm rot="0">
            <a:off x="0" y="72390"/>
            <a:ext cx="18288000" cy="1163956"/>
          </a:xfrm>
          <a:prstGeom prst="rect">
            <a:avLst/>
          </a:prstGeom>
        </p:spPr>
        <p:txBody>
          <a:bodyPr anchor="t" rtlCol="false" tIns="0" lIns="0" bIns="0" rIns="0">
            <a:spAutoFit/>
          </a:bodyPr>
          <a:lstStyle/>
          <a:p>
            <a:pPr algn="ctr">
              <a:lnSpc>
                <a:spcPts val="4799"/>
              </a:lnSpc>
              <a:spcBef>
                <a:spcPct val="0"/>
              </a:spcBef>
            </a:pPr>
            <a:r>
              <a:rPr lang="en-US" b="true" sz="3199" spc="95">
                <a:solidFill>
                  <a:srgbClr val="000000"/>
                </a:solidFill>
                <a:latin typeface="Aileron Bold"/>
                <a:ea typeface="Aileron Bold"/>
                <a:cs typeface="Aileron Bold"/>
                <a:sym typeface="Aileron Bold"/>
              </a:rPr>
              <a:t>Q2) How do government incentives and subsidies impact the adoption rates of 2-wheelers and 4-wheelers? Which states in India provided most subsidies?</a:t>
            </a:r>
          </a:p>
        </p:txBody>
      </p:sp>
      <p:grpSp>
        <p:nvGrpSpPr>
          <p:cNvPr name="Group 3" id="3"/>
          <p:cNvGrpSpPr/>
          <p:nvPr/>
        </p:nvGrpSpPr>
        <p:grpSpPr>
          <a:xfrm rot="0">
            <a:off x="-789290" y="-1079770"/>
            <a:ext cx="3086100" cy="3086100"/>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C5739">
                <a:alpha val="49804"/>
              </a:srgbClr>
            </a:solidFill>
          </p:spPr>
        </p:sp>
        <p:sp>
          <p:nvSpPr>
            <p:cNvPr name="TextBox 5" id="5"/>
            <p:cNvSpPr txBox="true"/>
            <p:nvPr/>
          </p:nvSpPr>
          <p:spPr>
            <a:xfrm>
              <a:off x="76200" y="9525"/>
              <a:ext cx="660400" cy="727075"/>
            </a:xfrm>
            <a:prstGeom prst="rect">
              <a:avLst/>
            </a:prstGeom>
          </p:spPr>
          <p:txBody>
            <a:bodyPr anchor="ctr" rtlCol="false" tIns="50800" lIns="50800" bIns="50800" rIns="50800"/>
            <a:lstStyle/>
            <a:p>
              <a:pPr algn="ctr">
                <a:lnSpc>
                  <a:spcPts val="3000"/>
                </a:lnSpc>
              </a:pPr>
            </a:p>
          </p:txBody>
        </p:sp>
      </p:grpSp>
      <p:grpSp>
        <p:nvGrpSpPr>
          <p:cNvPr name="Group 6" id="6"/>
          <p:cNvGrpSpPr/>
          <p:nvPr/>
        </p:nvGrpSpPr>
        <p:grpSpPr>
          <a:xfrm rot="0">
            <a:off x="16053372" y="8500372"/>
            <a:ext cx="3086100" cy="3086100"/>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C5739">
                <a:alpha val="49804"/>
              </a:srgbClr>
            </a:solidFill>
          </p:spPr>
        </p:sp>
        <p:sp>
          <p:nvSpPr>
            <p:cNvPr name="TextBox 8" id="8"/>
            <p:cNvSpPr txBox="true"/>
            <p:nvPr/>
          </p:nvSpPr>
          <p:spPr>
            <a:xfrm>
              <a:off x="76200" y="9525"/>
              <a:ext cx="660400" cy="727075"/>
            </a:xfrm>
            <a:prstGeom prst="rect">
              <a:avLst/>
            </a:prstGeom>
          </p:spPr>
          <p:txBody>
            <a:bodyPr anchor="ctr" rtlCol="false" tIns="50800" lIns="50800" bIns="50800" rIns="50800"/>
            <a:lstStyle/>
            <a:p>
              <a:pPr algn="ctr">
                <a:lnSpc>
                  <a:spcPts val="3000"/>
                </a:lnSpc>
              </a:pPr>
            </a:p>
          </p:txBody>
        </p:sp>
      </p:grpSp>
      <p:sp>
        <p:nvSpPr>
          <p:cNvPr name="Freeform 9" id="9"/>
          <p:cNvSpPr/>
          <p:nvPr/>
        </p:nvSpPr>
        <p:spPr>
          <a:xfrm flipH="false" flipV="false" rot="0">
            <a:off x="5770779" y="2220496"/>
            <a:ext cx="6746443" cy="5846008"/>
          </a:xfrm>
          <a:custGeom>
            <a:avLst/>
            <a:gdLst/>
            <a:ahLst/>
            <a:cxnLst/>
            <a:rect r="r" b="b" t="t" l="l"/>
            <a:pathLst>
              <a:path h="5846008" w="6746443">
                <a:moveTo>
                  <a:pt x="0" y="0"/>
                </a:moveTo>
                <a:lnTo>
                  <a:pt x="6746442" y="0"/>
                </a:lnTo>
                <a:lnTo>
                  <a:pt x="6746442" y="5846008"/>
                </a:lnTo>
                <a:lnTo>
                  <a:pt x="0" y="5846008"/>
                </a:lnTo>
                <a:lnTo>
                  <a:pt x="0" y="0"/>
                </a:lnTo>
                <a:close/>
              </a:path>
            </a:pathLst>
          </a:custGeom>
          <a:blipFill>
            <a:blip r:embed="rId2">
              <a:alphaModFix amt="37000"/>
              <a:extLst>
                <a:ext uri="{96DAC541-7B7A-43D3-8B79-37D633B846F1}">
                  <asvg:svgBlip xmlns:asvg="http://schemas.microsoft.com/office/drawing/2016/SVG/main" r:embed="rId3"/>
                </a:ext>
              </a:extLst>
            </a:blip>
            <a:stretch>
              <a:fillRect l="0" t="0" r="0" b="0"/>
            </a:stretch>
          </a:blipFill>
        </p:spPr>
      </p:sp>
      <p:sp>
        <p:nvSpPr>
          <p:cNvPr name="TextBox 10" id="10"/>
          <p:cNvSpPr txBox="true"/>
          <p:nvPr/>
        </p:nvSpPr>
        <p:spPr>
          <a:xfrm rot="0">
            <a:off x="1585013" y="1949180"/>
            <a:ext cx="6043868" cy="2647950"/>
          </a:xfrm>
          <a:prstGeom prst="rect">
            <a:avLst/>
          </a:prstGeom>
        </p:spPr>
        <p:txBody>
          <a:bodyPr anchor="t" rtlCol="false" tIns="0" lIns="0" bIns="0" rIns="0">
            <a:spAutoFit/>
          </a:bodyPr>
          <a:lstStyle/>
          <a:p>
            <a:pPr algn="l" marL="647702" indent="-323851" lvl="1">
              <a:lnSpc>
                <a:spcPts val="4200"/>
              </a:lnSpc>
              <a:buFont typeface="Arial"/>
              <a:buChar char="•"/>
            </a:pPr>
            <a:r>
              <a:rPr lang="en-US" sz="3000">
                <a:solidFill>
                  <a:srgbClr val="008000"/>
                </a:solidFill>
                <a:latin typeface="Canva Sans"/>
                <a:ea typeface="Canva Sans"/>
                <a:cs typeface="Canva Sans"/>
                <a:sym typeface="Canva Sans"/>
              </a:rPr>
              <a:t>Lower Costs</a:t>
            </a:r>
          </a:p>
          <a:p>
            <a:pPr algn="l" marL="647702" indent="-323851" lvl="1">
              <a:lnSpc>
                <a:spcPts val="4200"/>
              </a:lnSpc>
              <a:buFont typeface="Arial"/>
              <a:buChar char="•"/>
            </a:pPr>
            <a:r>
              <a:rPr lang="en-US" sz="3000">
                <a:solidFill>
                  <a:srgbClr val="008000"/>
                </a:solidFill>
                <a:latin typeface="Canva Sans"/>
                <a:ea typeface="Canva Sans"/>
                <a:cs typeface="Canva Sans"/>
                <a:sym typeface="Canva Sans"/>
              </a:rPr>
              <a:t>Faster Adoption</a:t>
            </a:r>
          </a:p>
          <a:p>
            <a:pPr algn="l" marL="647702" indent="-323851" lvl="1">
              <a:lnSpc>
                <a:spcPts val="4200"/>
              </a:lnSpc>
              <a:buFont typeface="Arial"/>
              <a:buChar char="•"/>
            </a:pPr>
            <a:r>
              <a:rPr lang="en-US" sz="3000">
                <a:solidFill>
                  <a:srgbClr val="008000"/>
                </a:solidFill>
                <a:latin typeface="Canva Sans"/>
                <a:ea typeface="Canva Sans"/>
                <a:cs typeface="Canva Sans"/>
                <a:sym typeface="Canva Sans"/>
              </a:rPr>
              <a:t>Infrastructure Development</a:t>
            </a:r>
          </a:p>
          <a:p>
            <a:pPr algn="l" marL="647702" indent="-323851" lvl="1">
              <a:lnSpc>
                <a:spcPts val="4200"/>
              </a:lnSpc>
              <a:buFont typeface="Arial"/>
              <a:buChar char="•"/>
            </a:pPr>
            <a:r>
              <a:rPr lang="en-US" sz="3000">
                <a:solidFill>
                  <a:srgbClr val="008000"/>
                </a:solidFill>
                <a:latin typeface="Canva Sans"/>
                <a:ea typeface="Canva Sans"/>
                <a:cs typeface="Canva Sans"/>
                <a:sym typeface="Canva Sans"/>
              </a:rPr>
              <a:t>Technological Advancements</a:t>
            </a:r>
          </a:p>
          <a:p>
            <a:pPr algn="l" marL="647702" indent="-323851" lvl="1">
              <a:lnSpc>
                <a:spcPts val="4200"/>
              </a:lnSpc>
              <a:buFont typeface="Arial"/>
              <a:buChar char="•"/>
            </a:pPr>
            <a:r>
              <a:rPr lang="en-US" sz="3000">
                <a:solidFill>
                  <a:srgbClr val="008000"/>
                </a:solidFill>
                <a:latin typeface="Canva Sans"/>
                <a:ea typeface="Canva Sans"/>
                <a:cs typeface="Canva Sans"/>
                <a:sym typeface="Canva Sans"/>
              </a:rPr>
              <a:t>Policy Stability</a:t>
            </a:r>
          </a:p>
        </p:txBody>
      </p:sp>
      <p:sp>
        <p:nvSpPr>
          <p:cNvPr name="TextBox 11" id="11"/>
          <p:cNvSpPr txBox="true"/>
          <p:nvPr/>
        </p:nvSpPr>
        <p:spPr>
          <a:xfrm rot="0">
            <a:off x="3926468" y="5282930"/>
            <a:ext cx="10435063" cy="3004186"/>
          </a:xfrm>
          <a:prstGeom prst="rect">
            <a:avLst/>
          </a:prstGeom>
        </p:spPr>
        <p:txBody>
          <a:bodyPr anchor="t" rtlCol="false" tIns="0" lIns="0" bIns="0" rIns="0">
            <a:spAutoFit/>
          </a:bodyPr>
          <a:lstStyle/>
          <a:p>
            <a:pPr algn="ctr">
              <a:lnSpc>
                <a:spcPts val="4799"/>
              </a:lnSpc>
              <a:spcBef>
                <a:spcPct val="0"/>
              </a:spcBef>
            </a:pPr>
            <a:r>
              <a:rPr lang="en-US" b="true" sz="3199" spc="95">
                <a:solidFill>
                  <a:srgbClr val="000000"/>
                </a:solidFill>
                <a:latin typeface="Aileron Bold"/>
                <a:ea typeface="Aileron Bold"/>
                <a:cs typeface="Aileron Bold"/>
                <a:sym typeface="Aileron Bold"/>
              </a:rPr>
              <a:t>Leading Indian States in EV Subsidies:</a:t>
            </a:r>
          </a:p>
          <a:p>
            <a:pPr algn="l">
              <a:lnSpc>
                <a:spcPts val="3899"/>
              </a:lnSpc>
              <a:spcBef>
                <a:spcPct val="0"/>
              </a:spcBef>
            </a:pPr>
            <a:r>
              <a:rPr lang="en-US" b="true" sz="2599" spc="77">
                <a:solidFill>
                  <a:srgbClr val="000000"/>
                </a:solidFill>
                <a:latin typeface="Aileron Bold"/>
                <a:ea typeface="Aileron Bold"/>
                <a:cs typeface="Aileron Bold"/>
                <a:sym typeface="Aileron Bold"/>
              </a:rPr>
              <a:t>Delhi:</a:t>
            </a:r>
            <a:r>
              <a:rPr lang="en-US" sz="2599" spc="77">
                <a:solidFill>
                  <a:srgbClr val="000000"/>
                </a:solidFill>
                <a:latin typeface="Aileron"/>
                <a:ea typeface="Aileron"/>
                <a:cs typeface="Aileron"/>
                <a:sym typeface="Aileron"/>
              </a:rPr>
              <a:t> </a:t>
            </a:r>
            <a:r>
              <a:rPr lang="en-US" sz="2599" spc="77">
                <a:solidFill>
                  <a:srgbClr val="008000"/>
                </a:solidFill>
                <a:latin typeface="Aileron"/>
                <a:ea typeface="Aileron"/>
                <a:cs typeface="Aileron"/>
                <a:sym typeface="Aileron"/>
              </a:rPr>
              <a:t>High subsidies, exemption from road tax.</a:t>
            </a:r>
          </a:p>
          <a:p>
            <a:pPr algn="l">
              <a:lnSpc>
                <a:spcPts val="3899"/>
              </a:lnSpc>
              <a:spcBef>
                <a:spcPct val="0"/>
              </a:spcBef>
            </a:pPr>
            <a:r>
              <a:rPr lang="en-US" b="true" sz="2599" spc="77">
                <a:solidFill>
                  <a:srgbClr val="000000"/>
                </a:solidFill>
                <a:latin typeface="Aileron Bold"/>
                <a:ea typeface="Aileron Bold"/>
                <a:cs typeface="Aileron Bold"/>
                <a:sym typeface="Aileron Bold"/>
              </a:rPr>
              <a:t>Maharashtra: </a:t>
            </a:r>
            <a:r>
              <a:rPr lang="en-US" sz="2599" spc="77">
                <a:solidFill>
                  <a:srgbClr val="008000"/>
                </a:solidFill>
                <a:latin typeface="Aileron"/>
                <a:ea typeface="Aileron"/>
                <a:cs typeface="Aileron"/>
                <a:sym typeface="Aileron"/>
              </a:rPr>
              <a:t>Comprehensive policy, early adopter bonuses.</a:t>
            </a:r>
          </a:p>
          <a:p>
            <a:pPr algn="l">
              <a:lnSpc>
                <a:spcPts val="3899"/>
              </a:lnSpc>
              <a:spcBef>
                <a:spcPct val="0"/>
              </a:spcBef>
            </a:pPr>
            <a:r>
              <a:rPr lang="en-US" b="true" sz="2599" spc="77">
                <a:solidFill>
                  <a:srgbClr val="000000"/>
                </a:solidFill>
                <a:latin typeface="Aileron Bold"/>
                <a:ea typeface="Aileron Bold"/>
                <a:cs typeface="Aileron Bold"/>
                <a:sym typeface="Aileron Bold"/>
              </a:rPr>
              <a:t>Gujarat:</a:t>
            </a:r>
            <a:r>
              <a:rPr lang="en-US" sz="2599" spc="77">
                <a:solidFill>
                  <a:srgbClr val="000000"/>
                </a:solidFill>
                <a:latin typeface="Aileron"/>
                <a:ea typeface="Aileron"/>
                <a:cs typeface="Aileron"/>
                <a:sym typeface="Aileron"/>
              </a:rPr>
              <a:t> </a:t>
            </a:r>
            <a:r>
              <a:rPr lang="en-US" sz="2599" spc="77">
                <a:solidFill>
                  <a:srgbClr val="008000"/>
                </a:solidFill>
                <a:latin typeface="Aileron"/>
                <a:ea typeface="Aileron"/>
                <a:cs typeface="Aileron"/>
                <a:sym typeface="Aileron"/>
              </a:rPr>
              <a:t>Direct subsidies, focus on affordability.</a:t>
            </a:r>
          </a:p>
          <a:p>
            <a:pPr algn="l">
              <a:lnSpc>
                <a:spcPts val="3899"/>
              </a:lnSpc>
              <a:spcBef>
                <a:spcPct val="0"/>
              </a:spcBef>
            </a:pPr>
            <a:r>
              <a:rPr lang="en-US" b="true" sz="2599" spc="77">
                <a:solidFill>
                  <a:srgbClr val="000000"/>
                </a:solidFill>
                <a:latin typeface="Aileron Bold"/>
                <a:ea typeface="Aileron Bold"/>
                <a:cs typeface="Aileron Bold"/>
                <a:sym typeface="Aileron Bold"/>
              </a:rPr>
              <a:t>Tamil Nadu:</a:t>
            </a:r>
            <a:r>
              <a:rPr lang="en-US" sz="2599" spc="77">
                <a:solidFill>
                  <a:srgbClr val="000000"/>
                </a:solidFill>
                <a:latin typeface="Aileron"/>
                <a:ea typeface="Aileron"/>
                <a:cs typeface="Aileron"/>
                <a:sym typeface="Aileron"/>
              </a:rPr>
              <a:t> </a:t>
            </a:r>
            <a:r>
              <a:rPr lang="en-US" sz="2599" spc="77">
                <a:solidFill>
                  <a:srgbClr val="008000"/>
                </a:solidFill>
                <a:latin typeface="Aileron"/>
                <a:ea typeface="Aileron"/>
                <a:cs typeface="Aileron"/>
                <a:sym typeface="Aileron"/>
              </a:rPr>
              <a:t>Manufacturing incentives, comprehensive support.</a:t>
            </a:r>
          </a:p>
          <a:p>
            <a:pPr algn="l">
              <a:lnSpc>
                <a:spcPts val="3899"/>
              </a:lnSpc>
              <a:spcBef>
                <a:spcPct val="0"/>
              </a:spcBef>
            </a:pPr>
            <a:r>
              <a:rPr lang="en-US" b="true" sz="2599" spc="77">
                <a:solidFill>
                  <a:srgbClr val="000000"/>
                </a:solidFill>
                <a:latin typeface="Aileron Bold"/>
                <a:ea typeface="Aileron Bold"/>
                <a:cs typeface="Aileron Bold"/>
                <a:sym typeface="Aileron Bold"/>
              </a:rPr>
              <a:t>Karnataka:</a:t>
            </a:r>
            <a:r>
              <a:rPr lang="en-US" sz="2599" spc="77">
                <a:solidFill>
                  <a:srgbClr val="000000"/>
                </a:solidFill>
                <a:latin typeface="Aileron"/>
                <a:ea typeface="Aileron"/>
                <a:cs typeface="Aileron"/>
                <a:sym typeface="Aileron"/>
              </a:rPr>
              <a:t> </a:t>
            </a:r>
            <a:r>
              <a:rPr lang="en-US" sz="2599" spc="77">
                <a:solidFill>
                  <a:srgbClr val="008000"/>
                </a:solidFill>
                <a:latin typeface="Aileron"/>
                <a:ea typeface="Aileron"/>
                <a:cs typeface="Aileron"/>
                <a:sym typeface="Aileron"/>
              </a:rPr>
              <a:t>Pioneering policies, charging infrastructure incentives</a:t>
            </a:r>
            <a:r>
              <a:rPr lang="en-US" sz="2599" spc="77">
                <a:solidFill>
                  <a:srgbClr val="000000"/>
                </a:solidFill>
                <a:latin typeface="Aileron"/>
                <a:ea typeface="Aileron"/>
                <a:cs typeface="Aileron"/>
                <a:sym typeface="Aileron"/>
              </a:rPr>
              <a:t>.</a:t>
            </a:r>
          </a:p>
        </p:txBody>
      </p:sp>
      <p:sp>
        <p:nvSpPr>
          <p:cNvPr name="TextBox 12" id="12"/>
          <p:cNvSpPr txBox="true"/>
          <p:nvPr/>
        </p:nvSpPr>
        <p:spPr>
          <a:xfrm rot="0">
            <a:off x="10599232" y="2320655"/>
            <a:ext cx="7524599" cy="1895475"/>
          </a:xfrm>
          <a:prstGeom prst="rect">
            <a:avLst/>
          </a:prstGeom>
        </p:spPr>
        <p:txBody>
          <a:bodyPr anchor="t" rtlCol="false" tIns="0" lIns="0" bIns="0" rIns="0">
            <a:spAutoFit/>
          </a:bodyPr>
          <a:lstStyle/>
          <a:p>
            <a:pPr algn="ctr">
              <a:lnSpc>
                <a:spcPts val="3000"/>
              </a:lnSpc>
              <a:spcBef>
                <a:spcPct val="0"/>
              </a:spcBef>
            </a:pPr>
            <a:r>
              <a:rPr lang="en-US" sz="2000" spc="60">
                <a:solidFill>
                  <a:srgbClr val="FF3131"/>
                </a:solidFill>
                <a:latin typeface="Aileron"/>
                <a:ea typeface="Aileron"/>
                <a:cs typeface="Aileron"/>
                <a:sym typeface="Aileron"/>
              </a:rPr>
              <a:t>The </a:t>
            </a:r>
            <a:r>
              <a:rPr lang="en-US" b="true" sz="2000" spc="60">
                <a:solidFill>
                  <a:srgbClr val="FF3131"/>
                </a:solidFill>
                <a:latin typeface="Aileron Bold"/>
                <a:ea typeface="Aileron Bold"/>
                <a:cs typeface="Aileron Bold"/>
                <a:sym typeface="Aileron Bold"/>
              </a:rPr>
              <a:t>Delh</a:t>
            </a:r>
            <a:r>
              <a:rPr lang="en-US" sz="2000" spc="60">
                <a:solidFill>
                  <a:srgbClr val="FF3131"/>
                </a:solidFill>
                <a:latin typeface="Aileron"/>
                <a:ea typeface="Aileron"/>
                <a:cs typeface="Aileron"/>
                <a:sym typeface="Aileron"/>
              </a:rPr>
              <a:t>i is the best state to look out for, as it offers the most substantial subsidies for EVs, including high financial incentives, exemption from road tax, and registration fee waivers. Additionally, Delhi provides scrappage incentives, making it a leading state in promoting EV adoption.</a:t>
            </a:r>
          </a:p>
        </p:txBody>
      </p:sp>
    </p:spTree>
  </p:cSld>
  <p:clrMapOvr>
    <a:masterClrMapping/>
  </p:clrMapOvr>
  <p:transition spd="slow">
    <p:cover dir="l"/>
  </p:transition>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E2E2D9"/>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1812526"/>
            <a:ext cx="16885799" cy="1835880"/>
          </a:xfrm>
          <a:custGeom>
            <a:avLst/>
            <a:gdLst/>
            <a:ahLst/>
            <a:cxnLst/>
            <a:rect r="r" b="b" t="t" l="l"/>
            <a:pathLst>
              <a:path h="1835880" w="16885799">
                <a:moveTo>
                  <a:pt x="0" y="0"/>
                </a:moveTo>
                <a:lnTo>
                  <a:pt x="16885799" y="0"/>
                </a:lnTo>
                <a:lnTo>
                  <a:pt x="16885799" y="1835880"/>
                </a:lnTo>
                <a:lnTo>
                  <a:pt x="0" y="1835880"/>
                </a:lnTo>
                <a:lnTo>
                  <a:pt x="0" y="0"/>
                </a:lnTo>
                <a:close/>
              </a:path>
            </a:pathLst>
          </a:custGeom>
          <a:blipFill>
            <a:blip r:embed="rId2">
              <a:alphaModFix amt="18999"/>
            </a:blip>
            <a:stretch>
              <a:fillRect l="0" t="-320068" r="0" b="-269756"/>
            </a:stretch>
          </a:blipFill>
        </p:spPr>
      </p:sp>
      <p:sp>
        <p:nvSpPr>
          <p:cNvPr name="TextBox 3" id="3"/>
          <p:cNvSpPr txBox="true"/>
          <p:nvPr/>
        </p:nvSpPr>
        <p:spPr>
          <a:xfrm rot="0">
            <a:off x="0" y="81915"/>
            <a:ext cx="18288000" cy="1017271"/>
          </a:xfrm>
          <a:prstGeom prst="rect">
            <a:avLst/>
          </a:prstGeom>
        </p:spPr>
        <p:txBody>
          <a:bodyPr anchor="t" rtlCol="false" tIns="0" lIns="0" bIns="0" rIns="0">
            <a:spAutoFit/>
          </a:bodyPr>
          <a:lstStyle/>
          <a:p>
            <a:pPr algn="ctr">
              <a:lnSpc>
                <a:spcPts val="4199"/>
              </a:lnSpc>
              <a:spcBef>
                <a:spcPct val="0"/>
              </a:spcBef>
            </a:pPr>
            <a:r>
              <a:rPr lang="en-US" b="true" sz="2799" spc="83">
                <a:solidFill>
                  <a:srgbClr val="000000"/>
                </a:solidFill>
                <a:latin typeface="Aileron Bold"/>
                <a:ea typeface="Aileron Bold"/>
                <a:cs typeface="Aileron Bold"/>
                <a:sym typeface="Aileron Bold"/>
              </a:rPr>
              <a:t>Q3)How does the availability of charging stations infrastructure correlate with the EV sales and penetration rates in the top 5 states? </a:t>
            </a:r>
          </a:p>
        </p:txBody>
      </p:sp>
      <p:sp>
        <p:nvSpPr>
          <p:cNvPr name="TextBox 4" id="4"/>
          <p:cNvSpPr txBox="true"/>
          <p:nvPr/>
        </p:nvSpPr>
        <p:spPr>
          <a:xfrm rot="0">
            <a:off x="4077424" y="3070850"/>
            <a:ext cx="8795765" cy="396206"/>
          </a:xfrm>
          <a:prstGeom prst="rect">
            <a:avLst/>
          </a:prstGeom>
        </p:spPr>
        <p:txBody>
          <a:bodyPr anchor="t" rtlCol="false" tIns="0" lIns="0" bIns="0" rIns="0">
            <a:spAutoFit/>
          </a:bodyPr>
          <a:lstStyle/>
          <a:p>
            <a:pPr algn="l" marL="518450" indent="-259225" lvl="1">
              <a:lnSpc>
                <a:spcPts val="3361"/>
              </a:lnSpc>
              <a:buFont typeface="Arial"/>
              <a:buChar char="•"/>
            </a:pPr>
            <a:r>
              <a:rPr lang="en-US" b="true" sz="2401">
                <a:solidFill>
                  <a:srgbClr val="FF3131"/>
                </a:solidFill>
                <a:latin typeface="Canva Sans Bold"/>
                <a:ea typeface="Canva Sans Bold"/>
                <a:cs typeface="Canva Sans Bold"/>
                <a:sym typeface="Canva Sans Bold"/>
              </a:rPr>
              <a:t>Boosts Consumer Confidence: </a:t>
            </a:r>
            <a:r>
              <a:rPr lang="en-US" b="true" sz="2401">
                <a:solidFill>
                  <a:srgbClr val="000000"/>
                </a:solidFill>
                <a:latin typeface="Canva Sans Bold"/>
                <a:ea typeface="Canva Sans Bold"/>
                <a:cs typeface="Canva Sans Bold"/>
                <a:sym typeface="Canva Sans Bold"/>
              </a:rPr>
              <a:t>Reduces range anxiety.</a:t>
            </a:r>
          </a:p>
        </p:txBody>
      </p:sp>
      <p:sp>
        <p:nvSpPr>
          <p:cNvPr name="TextBox 5" id="5"/>
          <p:cNvSpPr txBox="true"/>
          <p:nvPr/>
        </p:nvSpPr>
        <p:spPr>
          <a:xfrm rot="0">
            <a:off x="1028700" y="1932617"/>
            <a:ext cx="16551029" cy="396240"/>
          </a:xfrm>
          <a:prstGeom prst="rect">
            <a:avLst/>
          </a:prstGeom>
        </p:spPr>
        <p:txBody>
          <a:bodyPr anchor="t" rtlCol="false" tIns="0" lIns="0" bIns="0" rIns="0">
            <a:spAutoFit/>
          </a:bodyPr>
          <a:lstStyle/>
          <a:p>
            <a:pPr algn="l" marL="518160" indent="-259080" lvl="1">
              <a:lnSpc>
                <a:spcPts val="3359"/>
              </a:lnSpc>
              <a:buFont typeface="Arial"/>
              <a:buChar char="•"/>
            </a:pPr>
            <a:r>
              <a:rPr lang="en-US" b="true" sz="2400">
                <a:solidFill>
                  <a:srgbClr val="FF3131"/>
                </a:solidFill>
                <a:latin typeface="Canva Sans Bold"/>
                <a:ea typeface="Canva Sans Bold"/>
                <a:cs typeface="Canva Sans Bold"/>
                <a:sym typeface="Canva Sans Bold"/>
              </a:rPr>
              <a:t>Drives EV Sales:  </a:t>
            </a:r>
            <a:r>
              <a:rPr lang="en-US" b="true" sz="2400">
                <a:solidFill>
                  <a:srgbClr val="000000"/>
                </a:solidFill>
                <a:latin typeface="Canva Sans Bold"/>
                <a:ea typeface="Canva Sans Bold"/>
                <a:cs typeface="Canva Sans Bold"/>
                <a:sym typeface="Canva Sans Bold"/>
              </a:rPr>
              <a:t>Higher sales in states with dense charging networks &amp; encourages long-distance travel.</a:t>
            </a:r>
          </a:p>
        </p:txBody>
      </p:sp>
      <p:sp>
        <p:nvSpPr>
          <p:cNvPr name="TextBox 6" id="6"/>
          <p:cNvSpPr txBox="true"/>
          <p:nvPr/>
        </p:nvSpPr>
        <p:spPr>
          <a:xfrm rot="0">
            <a:off x="2285236" y="2501734"/>
            <a:ext cx="14057007" cy="396240"/>
          </a:xfrm>
          <a:prstGeom prst="rect">
            <a:avLst/>
          </a:prstGeom>
        </p:spPr>
        <p:txBody>
          <a:bodyPr anchor="t" rtlCol="false" tIns="0" lIns="0" bIns="0" rIns="0">
            <a:spAutoFit/>
          </a:bodyPr>
          <a:lstStyle/>
          <a:p>
            <a:pPr algn="l" marL="518160" indent="-259080" lvl="1">
              <a:lnSpc>
                <a:spcPts val="3359"/>
              </a:lnSpc>
              <a:buFont typeface="Arial"/>
              <a:buChar char="•"/>
            </a:pPr>
            <a:r>
              <a:rPr lang="en-US" b="true" sz="2400">
                <a:solidFill>
                  <a:srgbClr val="FF3131"/>
                </a:solidFill>
                <a:latin typeface="Canva Sans Bold"/>
                <a:ea typeface="Canva Sans Bold"/>
                <a:cs typeface="Canva Sans Bold"/>
                <a:sym typeface="Canva Sans Bold"/>
              </a:rPr>
              <a:t>Increases Penetration Rates: </a:t>
            </a:r>
            <a:r>
              <a:rPr lang="en-US" b="true" sz="2400">
                <a:solidFill>
                  <a:srgbClr val="000000"/>
                </a:solidFill>
                <a:latin typeface="Canva Sans Bold"/>
                <a:ea typeface="Canva Sans Bold"/>
                <a:cs typeface="Canva Sans Bold"/>
                <a:sym typeface="Canva Sans Bold"/>
              </a:rPr>
              <a:t>Strong infrastructure leads to higher market penetration.</a:t>
            </a:r>
          </a:p>
        </p:txBody>
      </p:sp>
      <p:sp>
        <p:nvSpPr>
          <p:cNvPr name="TextBox 7" id="7"/>
          <p:cNvSpPr txBox="true"/>
          <p:nvPr/>
        </p:nvSpPr>
        <p:spPr>
          <a:xfrm rot="0">
            <a:off x="3153771" y="3971815"/>
            <a:ext cx="11980458" cy="2679129"/>
          </a:xfrm>
          <a:prstGeom prst="rect">
            <a:avLst/>
          </a:prstGeom>
        </p:spPr>
        <p:txBody>
          <a:bodyPr anchor="t" rtlCol="false" tIns="0" lIns="0" bIns="0" rIns="0">
            <a:spAutoFit/>
          </a:bodyPr>
          <a:lstStyle/>
          <a:p>
            <a:pPr algn="l" marL="544602" indent="-272301" lvl="1">
              <a:lnSpc>
                <a:spcPts val="3531"/>
              </a:lnSpc>
              <a:buFont typeface="Arial"/>
              <a:buChar char="•"/>
            </a:pPr>
            <a:r>
              <a:rPr lang="en-US" b="true" sz="2522">
                <a:solidFill>
                  <a:srgbClr val="000000"/>
                </a:solidFill>
                <a:latin typeface="Canva Sans Bold"/>
                <a:ea typeface="Canva Sans Bold"/>
                <a:cs typeface="Canva Sans Bold"/>
                <a:sym typeface="Canva Sans Bold"/>
              </a:rPr>
              <a:t>Delhi:</a:t>
            </a:r>
            <a:r>
              <a:rPr lang="en-US" sz="2522">
                <a:solidFill>
                  <a:srgbClr val="000000"/>
                </a:solidFill>
                <a:latin typeface="Canva Sans"/>
                <a:ea typeface="Canva Sans"/>
                <a:cs typeface="Canva Sans"/>
                <a:sym typeface="Canva Sans"/>
              </a:rPr>
              <a:t> </a:t>
            </a:r>
            <a:r>
              <a:rPr lang="en-US" sz="2522">
                <a:solidFill>
                  <a:srgbClr val="008000"/>
                </a:solidFill>
                <a:latin typeface="Canva Sans"/>
                <a:ea typeface="Canva Sans"/>
                <a:cs typeface="Canva Sans"/>
                <a:sym typeface="Canva Sans"/>
              </a:rPr>
              <a:t>High EV adoption due to extensive charging network.</a:t>
            </a:r>
          </a:p>
          <a:p>
            <a:pPr algn="l" marL="544602" indent="-272301" lvl="1">
              <a:lnSpc>
                <a:spcPts val="3531"/>
              </a:lnSpc>
              <a:buFont typeface="Arial"/>
              <a:buChar char="•"/>
            </a:pPr>
            <a:r>
              <a:rPr lang="en-US" b="true" sz="2522">
                <a:solidFill>
                  <a:srgbClr val="000000"/>
                </a:solidFill>
                <a:latin typeface="Canva Sans Bold"/>
                <a:ea typeface="Canva Sans Bold"/>
                <a:cs typeface="Canva Sans Bold"/>
                <a:sym typeface="Canva Sans Bold"/>
              </a:rPr>
              <a:t>Maharashtra:</a:t>
            </a:r>
            <a:r>
              <a:rPr lang="en-US" sz="2522">
                <a:solidFill>
                  <a:srgbClr val="000000"/>
                </a:solidFill>
                <a:latin typeface="Canva Sans"/>
                <a:ea typeface="Canva Sans"/>
                <a:cs typeface="Canva Sans"/>
                <a:sym typeface="Canva Sans"/>
              </a:rPr>
              <a:t> </a:t>
            </a:r>
            <a:r>
              <a:rPr lang="en-US" sz="2522">
                <a:solidFill>
                  <a:srgbClr val="008000"/>
                </a:solidFill>
                <a:latin typeface="Canva Sans"/>
                <a:ea typeface="Canva Sans"/>
                <a:cs typeface="Canva Sans"/>
                <a:sym typeface="Canva Sans"/>
              </a:rPr>
              <a:t>Expanding infrastructure correlates with rising sales.</a:t>
            </a:r>
          </a:p>
          <a:p>
            <a:pPr algn="l" marL="544602" indent="-272301" lvl="1">
              <a:lnSpc>
                <a:spcPts val="3531"/>
              </a:lnSpc>
              <a:buFont typeface="Arial"/>
              <a:buChar char="•"/>
            </a:pPr>
            <a:r>
              <a:rPr lang="en-US" b="true" sz="2522">
                <a:solidFill>
                  <a:srgbClr val="000000"/>
                </a:solidFill>
                <a:latin typeface="Canva Sans Bold"/>
                <a:ea typeface="Canva Sans Bold"/>
                <a:cs typeface="Canva Sans Bold"/>
                <a:sym typeface="Canva Sans Bold"/>
              </a:rPr>
              <a:t>Gujarat: </a:t>
            </a:r>
            <a:r>
              <a:rPr lang="en-US" sz="2522">
                <a:solidFill>
                  <a:srgbClr val="008000"/>
                </a:solidFill>
                <a:latin typeface="Canva Sans"/>
                <a:ea typeface="Canva Sans"/>
                <a:cs typeface="Canva Sans"/>
                <a:sym typeface="Canva Sans"/>
              </a:rPr>
              <a:t>Government support drives high penetration.</a:t>
            </a:r>
          </a:p>
          <a:p>
            <a:pPr algn="l" marL="544602" indent="-272301" lvl="1">
              <a:lnSpc>
                <a:spcPts val="3531"/>
              </a:lnSpc>
              <a:buFont typeface="Arial"/>
              <a:buChar char="•"/>
            </a:pPr>
            <a:r>
              <a:rPr lang="en-US" b="true" sz="2522">
                <a:solidFill>
                  <a:srgbClr val="000000"/>
                </a:solidFill>
                <a:latin typeface="Canva Sans Bold"/>
                <a:ea typeface="Canva Sans Bold"/>
                <a:cs typeface="Canva Sans Bold"/>
                <a:sym typeface="Canva Sans Bold"/>
              </a:rPr>
              <a:t>Tamil Nadu:</a:t>
            </a:r>
            <a:r>
              <a:rPr lang="en-US" sz="2522">
                <a:solidFill>
                  <a:srgbClr val="008000"/>
                </a:solidFill>
                <a:latin typeface="Canva Sans"/>
                <a:ea typeface="Canva Sans"/>
                <a:cs typeface="Canva Sans"/>
                <a:sym typeface="Canva Sans"/>
              </a:rPr>
              <a:t> Focus on manufacturing and infrastructure boosts adoption.</a:t>
            </a:r>
          </a:p>
          <a:p>
            <a:pPr algn="l" marL="544602" indent="-272301" lvl="1">
              <a:lnSpc>
                <a:spcPts val="3531"/>
              </a:lnSpc>
              <a:buFont typeface="Arial"/>
              <a:buChar char="•"/>
            </a:pPr>
            <a:r>
              <a:rPr lang="en-US" b="true" sz="2522">
                <a:solidFill>
                  <a:srgbClr val="000000"/>
                </a:solidFill>
                <a:latin typeface="Canva Sans Bold"/>
                <a:ea typeface="Canva Sans Bold"/>
                <a:cs typeface="Canva Sans Bold"/>
                <a:sym typeface="Canva Sans Bold"/>
              </a:rPr>
              <a:t>Karnataka:</a:t>
            </a:r>
            <a:r>
              <a:rPr lang="en-US" sz="2522">
                <a:solidFill>
                  <a:srgbClr val="000000"/>
                </a:solidFill>
                <a:latin typeface="Canva Sans"/>
                <a:ea typeface="Canva Sans"/>
                <a:cs typeface="Canva Sans"/>
                <a:sym typeface="Canva Sans"/>
              </a:rPr>
              <a:t> </a:t>
            </a:r>
            <a:r>
              <a:rPr lang="en-US" sz="2522">
                <a:solidFill>
                  <a:srgbClr val="008000"/>
                </a:solidFill>
                <a:latin typeface="Canva Sans"/>
                <a:ea typeface="Canva Sans"/>
                <a:cs typeface="Canva Sans"/>
                <a:sym typeface="Canva Sans"/>
              </a:rPr>
              <a:t>Expanding infrastructure supports tech-savvy population.</a:t>
            </a:r>
          </a:p>
          <a:p>
            <a:pPr algn="l">
              <a:lnSpc>
                <a:spcPts val="3531"/>
              </a:lnSpc>
            </a:pPr>
          </a:p>
        </p:txBody>
      </p:sp>
      <p:sp>
        <p:nvSpPr>
          <p:cNvPr name="TextBox 8" id="8"/>
          <p:cNvSpPr txBox="true"/>
          <p:nvPr/>
        </p:nvSpPr>
        <p:spPr>
          <a:xfrm rot="0">
            <a:off x="0" y="6784294"/>
            <a:ext cx="18288000" cy="1017271"/>
          </a:xfrm>
          <a:prstGeom prst="rect">
            <a:avLst/>
          </a:prstGeom>
        </p:spPr>
        <p:txBody>
          <a:bodyPr anchor="t" rtlCol="false" tIns="0" lIns="0" bIns="0" rIns="0">
            <a:spAutoFit/>
          </a:bodyPr>
          <a:lstStyle/>
          <a:p>
            <a:pPr algn="ctr">
              <a:lnSpc>
                <a:spcPts val="4199"/>
              </a:lnSpc>
              <a:spcBef>
                <a:spcPct val="0"/>
              </a:spcBef>
            </a:pPr>
            <a:r>
              <a:rPr lang="en-US" b="true" sz="2799" spc="83">
                <a:solidFill>
                  <a:srgbClr val="5F422B"/>
                </a:solidFill>
                <a:latin typeface="Aileron Bold"/>
                <a:ea typeface="Aileron Bold"/>
                <a:cs typeface="Aileron Bold"/>
                <a:sym typeface="Aileron Bold"/>
              </a:rPr>
              <a:t>States investing in charging infrastructure see higher EV sales and penetration, particularly in urbanized areas with supportive policies.</a:t>
            </a:r>
          </a:p>
        </p:txBody>
      </p:sp>
    </p:spTree>
  </p:cSld>
  <p:clrMapOvr>
    <a:masterClrMapping/>
  </p:clrMapOvr>
  <p:transition spd="slow">
    <p:cover dir="l"/>
  </p:transition>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E2E2D9"/>
        </a:solidFill>
      </p:bgPr>
    </p:bg>
    <p:spTree>
      <p:nvGrpSpPr>
        <p:cNvPr id="1" name=""/>
        <p:cNvGrpSpPr/>
        <p:nvPr/>
      </p:nvGrpSpPr>
      <p:grpSpPr>
        <a:xfrm>
          <a:off x="0" y="0"/>
          <a:ext cx="0" cy="0"/>
          <a:chOff x="0" y="0"/>
          <a:chExt cx="0" cy="0"/>
        </a:xfrm>
      </p:grpSpPr>
      <p:sp>
        <p:nvSpPr>
          <p:cNvPr name="Freeform 2" id="2"/>
          <p:cNvSpPr/>
          <p:nvPr/>
        </p:nvSpPr>
        <p:spPr>
          <a:xfrm flipH="false" flipV="false" rot="0">
            <a:off x="3200376" y="8500372"/>
            <a:ext cx="2118059" cy="1783020"/>
          </a:xfrm>
          <a:custGeom>
            <a:avLst/>
            <a:gdLst/>
            <a:ahLst/>
            <a:cxnLst/>
            <a:rect r="r" b="b" t="t" l="l"/>
            <a:pathLst>
              <a:path h="1783020" w="2118059">
                <a:moveTo>
                  <a:pt x="0" y="0"/>
                </a:moveTo>
                <a:lnTo>
                  <a:pt x="2118058" y="0"/>
                </a:lnTo>
                <a:lnTo>
                  <a:pt x="2118058" y="1783021"/>
                </a:lnTo>
                <a:lnTo>
                  <a:pt x="0" y="178302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0" y="2880357"/>
            <a:ext cx="18288000" cy="4772029"/>
            <a:chOff x="0" y="0"/>
            <a:chExt cx="4816593" cy="1256831"/>
          </a:xfrm>
        </p:grpSpPr>
        <p:sp>
          <p:nvSpPr>
            <p:cNvPr name="Freeform 4" id="4"/>
            <p:cNvSpPr/>
            <p:nvPr/>
          </p:nvSpPr>
          <p:spPr>
            <a:xfrm flipH="false" flipV="false" rot="0">
              <a:off x="0" y="0"/>
              <a:ext cx="4816592" cy="1256831"/>
            </a:xfrm>
            <a:custGeom>
              <a:avLst/>
              <a:gdLst/>
              <a:ahLst/>
              <a:cxnLst/>
              <a:rect r="r" b="b" t="t" l="l"/>
              <a:pathLst>
                <a:path h="1256831" w="4816592">
                  <a:moveTo>
                    <a:pt x="0" y="0"/>
                  </a:moveTo>
                  <a:lnTo>
                    <a:pt x="4816592" y="0"/>
                  </a:lnTo>
                  <a:lnTo>
                    <a:pt x="4816592" y="1256831"/>
                  </a:lnTo>
                  <a:lnTo>
                    <a:pt x="0" y="1256831"/>
                  </a:lnTo>
                  <a:close/>
                </a:path>
              </a:pathLst>
            </a:custGeom>
            <a:solidFill>
              <a:srgbClr val="BE966E"/>
            </a:solidFill>
          </p:spPr>
        </p:sp>
        <p:sp>
          <p:nvSpPr>
            <p:cNvPr name="TextBox 5" id="5"/>
            <p:cNvSpPr txBox="true"/>
            <p:nvPr/>
          </p:nvSpPr>
          <p:spPr>
            <a:xfrm>
              <a:off x="0" y="-66675"/>
              <a:ext cx="4816593" cy="1323506"/>
            </a:xfrm>
            <a:prstGeom prst="rect">
              <a:avLst/>
            </a:prstGeom>
          </p:spPr>
          <p:txBody>
            <a:bodyPr anchor="ctr" rtlCol="false" tIns="50800" lIns="50800" bIns="50800" rIns="50800"/>
            <a:lstStyle/>
            <a:p>
              <a:pPr algn="ctr">
                <a:lnSpc>
                  <a:spcPts val="3000"/>
                </a:lnSpc>
              </a:pPr>
            </a:p>
          </p:txBody>
        </p:sp>
      </p:grpSp>
      <p:sp>
        <p:nvSpPr>
          <p:cNvPr name="Freeform 6" id="6"/>
          <p:cNvSpPr/>
          <p:nvPr/>
        </p:nvSpPr>
        <p:spPr>
          <a:xfrm flipH="false" flipV="false" rot="0">
            <a:off x="-335915" y="2880357"/>
            <a:ext cx="3836485" cy="4772029"/>
          </a:xfrm>
          <a:custGeom>
            <a:avLst/>
            <a:gdLst/>
            <a:ahLst/>
            <a:cxnLst/>
            <a:rect r="r" b="b" t="t" l="l"/>
            <a:pathLst>
              <a:path h="4772029" w="3836485">
                <a:moveTo>
                  <a:pt x="0" y="0"/>
                </a:moveTo>
                <a:lnTo>
                  <a:pt x="3836484" y="0"/>
                </a:lnTo>
                <a:lnTo>
                  <a:pt x="3836484" y="4772029"/>
                </a:lnTo>
                <a:lnTo>
                  <a:pt x="0" y="4772029"/>
                </a:lnTo>
                <a:lnTo>
                  <a:pt x="0" y="0"/>
                </a:lnTo>
                <a:close/>
              </a:path>
            </a:pathLst>
          </a:custGeom>
          <a:blipFill>
            <a:blip r:embed="rId4"/>
            <a:stretch>
              <a:fillRect l="0" t="0" r="0" b="0"/>
            </a:stretch>
          </a:blipFill>
        </p:spPr>
      </p:sp>
      <p:sp>
        <p:nvSpPr>
          <p:cNvPr name="Freeform 7" id="7"/>
          <p:cNvSpPr/>
          <p:nvPr/>
        </p:nvSpPr>
        <p:spPr>
          <a:xfrm flipH="false" flipV="false" rot="0">
            <a:off x="14428500" y="2878657"/>
            <a:ext cx="3859500" cy="4773729"/>
          </a:xfrm>
          <a:custGeom>
            <a:avLst/>
            <a:gdLst/>
            <a:ahLst/>
            <a:cxnLst/>
            <a:rect r="r" b="b" t="t" l="l"/>
            <a:pathLst>
              <a:path h="4773729" w="3859500">
                <a:moveTo>
                  <a:pt x="0" y="0"/>
                </a:moveTo>
                <a:lnTo>
                  <a:pt x="3859500" y="0"/>
                </a:lnTo>
                <a:lnTo>
                  <a:pt x="3859500" y="4773729"/>
                </a:lnTo>
                <a:lnTo>
                  <a:pt x="0" y="4773729"/>
                </a:lnTo>
                <a:lnTo>
                  <a:pt x="0" y="0"/>
                </a:lnTo>
                <a:close/>
              </a:path>
            </a:pathLst>
          </a:custGeom>
          <a:blipFill>
            <a:blip r:embed="rId5"/>
            <a:stretch>
              <a:fillRect l="-8181" t="0" r="0" b="-9511"/>
            </a:stretch>
          </a:blipFill>
        </p:spPr>
      </p:sp>
      <p:grpSp>
        <p:nvGrpSpPr>
          <p:cNvPr name="Group 8" id="8"/>
          <p:cNvGrpSpPr/>
          <p:nvPr/>
        </p:nvGrpSpPr>
        <p:grpSpPr>
          <a:xfrm rot="0">
            <a:off x="16053372" y="8500372"/>
            <a:ext cx="3086100" cy="3086100"/>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C543D">
                <a:alpha val="49804"/>
              </a:srgbClr>
            </a:solidFill>
          </p:spPr>
        </p:sp>
        <p:sp>
          <p:nvSpPr>
            <p:cNvPr name="TextBox 10" id="10"/>
            <p:cNvSpPr txBox="true"/>
            <p:nvPr/>
          </p:nvSpPr>
          <p:spPr>
            <a:xfrm>
              <a:off x="76200" y="9525"/>
              <a:ext cx="660400" cy="727075"/>
            </a:xfrm>
            <a:prstGeom prst="rect">
              <a:avLst/>
            </a:prstGeom>
          </p:spPr>
          <p:txBody>
            <a:bodyPr anchor="ctr" rtlCol="false" tIns="50800" lIns="50800" bIns="50800" rIns="50800"/>
            <a:lstStyle/>
            <a:p>
              <a:pPr algn="ctr">
                <a:lnSpc>
                  <a:spcPts val="3000"/>
                </a:lnSpc>
              </a:pPr>
            </a:p>
          </p:txBody>
        </p:sp>
      </p:grpSp>
      <p:grpSp>
        <p:nvGrpSpPr>
          <p:cNvPr name="Group 11" id="11"/>
          <p:cNvGrpSpPr/>
          <p:nvPr/>
        </p:nvGrpSpPr>
        <p:grpSpPr>
          <a:xfrm rot="0">
            <a:off x="-514350" y="8500372"/>
            <a:ext cx="3086100" cy="3086100"/>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C543D">
                <a:alpha val="49804"/>
              </a:srgbClr>
            </a:solidFill>
          </p:spPr>
        </p:sp>
        <p:sp>
          <p:nvSpPr>
            <p:cNvPr name="TextBox 13" id="13"/>
            <p:cNvSpPr txBox="true"/>
            <p:nvPr/>
          </p:nvSpPr>
          <p:spPr>
            <a:xfrm>
              <a:off x="76200" y="9525"/>
              <a:ext cx="660400" cy="727075"/>
            </a:xfrm>
            <a:prstGeom prst="rect">
              <a:avLst/>
            </a:prstGeom>
          </p:spPr>
          <p:txBody>
            <a:bodyPr anchor="ctr" rtlCol="false" tIns="50800" lIns="50800" bIns="50800" rIns="50800"/>
            <a:lstStyle/>
            <a:p>
              <a:pPr algn="ctr">
                <a:lnSpc>
                  <a:spcPts val="3000"/>
                </a:lnSpc>
              </a:pPr>
            </a:p>
          </p:txBody>
        </p:sp>
      </p:grpSp>
      <p:sp>
        <p:nvSpPr>
          <p:cNvPr name="Freeform 14" id="14"/>
          <p:cNvSpPr/>
          <p:nvPr/>
        </p:nvSpPr>
        <p:spPr>
          <a:xfrm flipH="false" flipV="false" rot="0">
            <a:off x="13968479" y="8500372"/>
            <a:ext cx="1520430" cy="1783020"/>
          </a:xfrm>
          <a:custGeom>
            <a:avLst/>
            <a:gdLst/>
            <a:ahLst/>
            <a:cxnLst/>
            <a:rect r="r" b="b" t="t" l="l"/>
            <a:pathLst>
              <a:path h="1783020" w="1520430">
                <a:moveTo>
                  <a:pt x="0" y="0"/>
                </a:moveTo>
                <a:lnTo>
                  <a:pt x="1520430" y="0"/>
                </a:lnTo>
                <a:lnTo>
                  <a:pt x="1520430" y="1783021"/>
                </a:lnTo>
                <a:lnTo>
                  <a:pt x="0" y="178302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5" id="15"/>
          <p:cNvSpPr/>
          <p:nvPr/>
        </p:nvSpPr>
        <p:spPr>
          <a:xfrm flipH="false" flipV="false" rot="0">
            <a:off x="8964535" y="8500372"/>
            <a:ext cx="949864" cy="1783020"/>
          </a:xfrm>
          <a:custGeom>
            <a:avLst/>
            <a:gdLst/>
            <a:ahLst/>
            <a:cxnLst/>
            <a:rect r="r" b="b" t="t" l="l"/>
            <a:pathLst>
              <a:path h="1783020" w="949864">
                <a:moveTo>
                  <a:pt x="0" y="0"/>
                </a:moveTo>
                <a:lnTo>
                  <a:pt x="949863" y="0"/>
                </a:lnTo>
                <a:lnTo>
                  <a:pt x="949863" y="1783021"/>
                </a:lnTo>
                <a:lnTo>
                  <a:pt x="0" y="178302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6" id="16"/>
          <p:cNvSpPr txBox="true"/>
          <p:nvPr/>
        </p:nvSpPr>
        <p:spPr>
          <a:xfrm rot="0">
            <a:off x="3658450" y="4097808"/>
            <a:ext cx="10770050" cy="3038475"/>
          </a:xfrm>
          <a:prstGeom prst="rect">
            <a:avLst/>
          </a:prstGeom>
        </p:spPr>
        <p:txBody>
          <a:bodyPr anchor="t" rtlCol="false" tIns="0" lIns="0" bIns="0" rIns="0">
            <a:spAutoFit/>
          </a:bodyPr>
          <a:lstStyle/>
          <a:p>
            <a:pPr algn="l" marL="431801" indent="-215900" lvl="1">
              <a:lnSpc>
                <a:spcPts val="3000"/>
              </a:lnSpc>
              <a:buFont typeface="Arial"/>
              <a:buChar char="•"/>
            </a:pPr>
            <a:r>
              <a:rPr lang="en-US" b="true" sz="2000" spc="60">
                <a:solidFill>
                  <a:srgbClr val="FF3131"/>
                </a:solidFill>
                <a:latin typeface="Aileron Bold"/>
                <a:ea typeface="Aileron Bold"/>
                <a:cs typeface="Aileron Bold"/>
                <a:sym typeface="Aileron Bold"/>
              </a:rPr>
              <a:t>Mass Appeal:</a:t>
            </a:r>
            <a:r>
              <a:rPr lang="en-US" b="true" sz="2000" spc="60">
                <a:solidFill>
                  <a:srgbClr val="000000"/>
                </a:solidFill>
                <a:latin typeface="Aileron Bold"/>
                <a:ea typeface="Aileron Bold"/>
                <a:cs typeface="Aileron Bold"/>
                <a:sym typeface="Aileron Bold"/>
              </a:rPr>
              <a:t> </a:t>
            </a:r>
            <a:r>
              <a:rPr lang="en-US" sz="2000" spc="60">
                <a:solidFill>
                  <a:srgbClr val="000000"/>
                </a:solidFill>
                <a:latin typeface="Aileron"/>
                <a:ea typeface="Aileron"/>
                <a:cs typeface="Aileron"/>
                <a:sym typeface="Aileron"/>
              </a:rPr>
              <a:t>Cricket is the most popular sport in India, with players commanding immense attention and influence nationwide.</a:t>
            </a:r>
          </a:p>
          <a:p>
            <a:pPr algn="l" marL="431801" indent="-215900" lvl="1">
              <a:lnSpc>
                <a:spcPts val="3000"/>
              </a:lnSpc>
              <a:buFont typeface="Arial"/>
              <a:buChar char="•"/>
            </a:pPr>
            <a:r>
              <a:rPr lang="en-US" b="true" sz="2000" spc="60">
                <a:solidFill>
                  <a:srgbClr val="FF3131"/>
                </a:solidFill>
                <a:latin typeface="Aileron Bold"/>
                <a:ea typeface="Aileron Bold"/>
                <a:cs typeface="Aileron Bold"/>
                <a:sym typeface="Aileron Bold"/>
              </a:rPr>
              <a:t>Trust and Credibility:</a:t>
            </a:r>
            <a:r>
              <a:rPr lang="en-US" sz="2000" spc="60">
                <a:solidFill>
                  <a:srgbClr val="FF3131"/>
                </a:solidFill>
                <a:latin typeface="Aileron"/>
                <a:ea typeface="Aileron"/>
                <a:cs typeface="Aileron"/>
                <a:sym typeface="Aileron"/>
              </a:rPr>
              <a:t> </a:t>
            </a:r>
            <a:r>
              <a:rPr lang="en-US" sz="2000" spc="60">
                <a:solidFill>
                  <a:srgbClr val="000000"/>
                </a:solidFill>
                <a:latin typeface="Aileron"/>
                <a:ea typeface="Aileron"/>
                <a:cs typeface="Aileron"/>
                <a:sym typeface="Aileron"/>
              </a:rPr>
              <a:t>Cricketers are trusted figures, admired for their discipline, performance, and integrity, which enhances the brand’s reliability.</a:t>
            </a:r>
          </a:p>
          <a:p>
            <a:pPr algn="l" marL="431801" indent="-215900" lvl="1">
              <a:lnSpc>
                <a:spcPts val="3000"/>
              </a:lnSpc>
              <a:buFont typeface="Arial"/>
              <a:buChar char="•"/>
            </a:pPr>
            <a:r>
              <a:rPr lang="en-US" b="true" sz="2000" spc="60">
                <a:solidFill>
                  <a:srgbClr val="FF3131"/>
                </a:solidFill>
                <a:latin typeface="Aileron Bold"/>
                <a:ea typeface="Aileron Bold"/>
                <a:cs typeface="Aileron Bold"/>
                <a:sym typeface="Aileron Bold"/>
              </a:rPr>
              <a:t>Emotional Connection:</a:t>
            </a:r>
            <a:r>
              <a:rPr lang="en-US" b="true" sz="2000" spc="60">
                <a:solidFill>
                  <a:srgbClr val="000000"/>
                </a:solidFill>
                <a:latin typeface="Aileron Bold"/>
                <a:ea typeface="Aileron Bold"/>
                <a:cs typeface="Aileron Bold"/>
                <a:sym typeface="Aileron Bold"/>
              </a:rPr>
              <a:t> </a:t>
            </a:r>
            <a:r>
              <a:rPr lang="en-US" sz="2000" spc="60">
                <a:solidFill>
                  <a:srgbClr val="000000"/>
                </a:solidFill>
                <a:latin typeface="Aileron"/>
                <a:ea typeface="Aileron"/>
                <a:cs typeface="Aileron"/>
                <a:sym typeface="Aileron"/>
              </a:rPr>
              <a:t>Cricket evokes strong emotions in India, and associating with a cricket personality can build a deep emotional bond with consumers.</a:t>
            </a:r>
          </a:p>
          <a:p>
            <a:pPr algn="l" marL="431801" indent="-215900" lvl="1">
              <a:lnSpc>
                <a:spcPts val="3000"/>
              </a:lnSpc>
              <a:buFont typeface="Arial"/>
              <a:buChar char="•"/>
            </a:pPr>
            <a:r>
              <a:rPr lang="en-US" b="true" sz="2000" spc="60">
                <a:solidFill>
                  <a:srgbClr val="FF3131"/>
                </a:solidFill>
                <a:latin typeface="Aileron Bold"/>
                <a:ea typeface="Aileron Bold"/>
                <a:cs typeface="Aileron Bold"/>
                <a:sym typeface="Aileron Bold"/>
              </a:rPr>
              <a:t>Nationwide Reach:</a:t>
            </a:r>
            <a:r>
              <a:rPr lang="en-US" sz="2000" spc="60">
                <a:solidFill>
                  <a:srgbClr val="000000"/>
                </a:solidFill>
                <a:latin typeface="Aileron"/>
                <a:ea typeface="Aileron"/>
                <a:cs typeface="Aileron"/>
                <a:sym typeface="Aileron"/>
              </a:rPr>
              <a:t> Cricketers appeal to diverse audiences across both urban and rural areas, ensuring broad market coverage.</a:t>
            </a:r>
          </a:p>
        </p:txBody>
      </p:sp>
      <p:sp>
        <p:nvSpPr>
          <p:cNvPr name="TextBox 17" id="17"/>
          <p:cNvSpPr txBox="true"/>
          <p:nvPr/>
        </p:nvSpPr>
        <p:spPr>
          <a:xfrm rot="0">
            <a:off x="0" y="91440"/>
            <a:ext cx="18288000" cy="422910"/>
          </a:xfrm>
          <a:prstGeom prst="rect">
            <a:avLst/>
          </a:prstGeom>
        </p:spPr>
        <p:txBody>
          <a:bodyPr anchor="t" rtlCol="false" tIns="0" lIns="0" bIns="0" rIns="0">
            <a:spAutoFit/>
          </a:bodyPr>
          <a:lstStyle/>
          <a:p>
            <a:pPr algn="ctr">
              <a:lnSpc>
                <a:spcPts val="3599"/>
              </a:lnSpc>
              <a:spcBef>
                <a:spcPct val="0"/>
              </a:spcBef>
            </a:pPr>
            <a:r>
              <a:rPr lang="en-US" b="true" sz="2399" spc="71">
                <a:solidFill>
                  <a:srgbClr val="000000"/>
                </a:solidFill>
                <a:latin typeface="Aileron Bold"/>
                <a:ea typeface="Aileron Bold"/>
                <a:cs typeface="Aileron Bold"/>
                <a:sym typeface="Aileron Bold"/>
              </a:rPr>
              <a:t>Q4) Who should be the brand ambassador if AtliQ Motors launches their EV/Hybrid vehicles in India and why?</a:t>
            </a:r>
          </a:p>
        </p:txBody>
      </p:sp>
      <p:sp>
        <p:nvSpPr>
          <p:cNvPr name="TextBox 18" id="18"/>
          <p:cNvSpPr txBox="true"/>
          <p:nvPr/>
        </p:nvSpPr>
        <p:spPr>
          <a:xfrm rot="0">
            <a:off x="0" y="1083615"/>
            <a:ext cx="18288000" cy="1657351"/>
          </a:xfrm>
          <a:prstGeom prst="rect">
            <a:avLst/>
          </a:prstGeom>
        </p:spPr>
        <p:txBody>
          <a:bodyPr anchor="t" rtlCol="false" tIns="0" lIns="0" bIns="0" rIns="0">
            <a:spAutoFit/>
          </a:bodyPr>
          <a:lstStyle/>
          <a:p>
            <a:pPr algn="ctr">
              <a:lnSpc>
                <a:spcPts val="4499"/>
              </a:lnSpc>
              <a:spcBef>
                <a:spcPct val="0"/>
              </a:spcBef>
            </a:pPr>
            <a:r>
              <a:rPr lang="en-US" sz="2999" spc="89">
                <a:solidFill>
                  <a:srgbClr val="000000"/>
                </a:solidFill>
                <a:latin typeface="Aileron"/>
                <a:ea typeface="Aileron"/>
                <a:cs typeface="Aileron"/>
                <a:sym typeface="Aileron"/>
              </a:rPr>
              <a:t>Consider choosing either </a:t>
            </a:r>
            <a:r>
              <a:rPr lang="en-US" b="true" sz="2999" spc="89">
                <a:solidFill>
                  <a:srgbClr val="5F422B"/>
                </a:solidFill>
                <a:latin typeface="Aileron Bold"/>
                <a:ea typeface="Aileron Bold"/>
                <a:cs typeface="Aileron Bold"/>
                <a:sym typeface="Aileron Bold"/>
              </a:rPr>
              <a:t>Rohit Sharma</a:t>
            </a:r>
            <a:r>
              <a:rPr lang="en-US" b="true" sz="2999" spc="89">
                <a:solidFill>
                  <a:srgbClr val="000000"/>
                </a:solidFill>
                <a:latin typeface="Aileron Bold"/>
                <a:ea typeface="Aileron Bold"/>
                <a:cs typeface="Aileron Bold"/>
                <a:sym typeface="Aileron Bold"/>
              </a:rPr>
              <a:t> </a:t>
            </a:r>
            <a:r>
              <a:rPr lang="en-US" sz="2999" spc="89">
                <a:solidFill>
                  <a:srgbClr val="000000"/>
                </a:solidFill>
                <a:latin typeface="Aileron"/>
                <a:ea typeface="Aileron"/>
                <a:cs typeface="Aileron"/>
                <a:sym typeface="Aileron"/>
              </a:rPr>
              <a:t>or </a:t>
            </a:r>
            <a:r>
              <a:rPr lang="en-US" b="true" sz="2999" spc="89">
                <a:solidFill>
                  <a:srgbClr val="5F422B"/>
                </a:solidFill>
                <a:latin typeface="Aileron Bold"/>
                <a:ea typeface="Aileron Bold"/>
                <a:cs typeface="Aileron Bold"/>
                <a:sym typeface="Aileron Bold"/>
              </a:rPr>
              <a:t>Virat Kohli </a:t>
            </a:r>
            <a:r>
              <a:rPr lang="en-US" sz="2999" spc="89">
                <a:solidFill>
                  <a:srgbClr val="000000"/>
                </a:solidFill>
                <a:latin typeface="Aileron"/>
                <a:ea typeface="Aileron"/>
                <a:cs typeface="Aileron"/>
                <a:sym typeface="Aileron"/>
              </a:rPr>
              <a:t>as the brand ambassador for AtliQ Motors, leveraging their popularity, trustworthiness, and influence to effectively promote your EV/Hybrid vehicles.</a:t>
            </a:r>
          </a:p>
        </p:txBody>
      </p:sp>
      <p:sp>
        <p:nvSpPr>
          <p:cNvPr name="TextBox 19" id="19"/>
          <p:cNvSpPr txBox="true"/>
          <p:nvPr/>
        </p:nvSpPr>
        <p:spPr>
          <a:xfrm rot="0">
            <a:off x="3200376" y="2967508"/>
            <a:ext cx="11528319" cy="863600"/>
          </a:xfrm>
          <a:prstGeom prst="rect">
            <a:avLst/>
          </a:prstGeom>
        </p:spPr>
        <p:txBody>
          <a:bodyPr anchor="t" rtlCol="false" tIns="0" lIns="0" bIns="0" rIns="0">
            <a:spAutoFit/>
          </a:bodyPr>
          <a:lstStyle/>
          <a:p>
            <a:pPr algn="ctr">
              <a:lnSpc>
                <a:spcPts val="7000"/>
              </a:lnSpc>
            </a:pPr>
            <a:r>
              <a:rPr lang="en-US" sz="5000" b="true">
                <a:solidFill>
                  <a:srgbClr val="000000"/>
                </a:solidFill>
                <a:latin typeface="Canva Sans Bold"/>
                <a:ea typeface="Canva Sans Bold"/>
                <a:cs typeface="Canva Sans Bold"/>
                <a:sym typeface="Canva Sans Bold"/>
              </a:rPr>
              <a:t>Why Choose a Cricket Personality?</a:t>
            </a:r>
          </a:p>
        </p:txBody>
      </p:sp>
    </p:spTree>
  </p:cSld>
  <p:clrMapOvr>
    <a:masterClrMapping/>
  </p:clrMapOvr>
  <p:transition spd="slow">
    <p:cover dir="l"/>
  </p:transition>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E2E2D9"/>
        </a:solidFill>
      </p:bgPr>
    </p:bg>
    <p:spTree>
      <p:nvGrpSpPr>
        <p:cNvPr id="1" name=""/>
        <p:cNvGrpSpPr/>
        <p:nvPr/>
      </p:nvGrpSpPr>
      <p:grpSpPr>
        <a:xfrm>
          <a:off x="0" y="0"/>
          <a:ext cx="0" cy="0"/>
          <a:chOff x="0" y="0"/>
          <a:chExt cx="0" cy="0"/>
        </a:xfrm>
      </p:grpSpPr>
      <p:sp>
        <p:nvSpPr>
          <p:cNvPr name="Freeform 2" id="2"/>
          <p:cNvSpPr/>
          <p:nvPr/>
        </p:nvSpPr>
        <p:spPr>
          <a:xfrm flipH="false" flipV="false" rot="0">
            <a:off x="3368331" y="535551"/>
            <a:ext cx="11551337" cy="9215897"/>
          </a:xfrm>
          <a:custGeom>
            <a:avLst/>
            <a:gdLst/>
            <a:ahLst/>
            <a:cxnLst/>
            <a:rect r="r" b="b" t="t" l="l"/>
            <a:pathLst>
              <a:path h="9215897" w="11551337">
                <a:moveTo>
                  <a:pt x="0" y="0"/>
                </a:moveTo>
                <a:lnTo>
                  <a:pt x="11551338" y="0"/>
                </a:lnTo>
                <a:lnTo>
                  <a:pt x="11551338" y="9215898"/>
                </a:lnTo>
                <a:lnTo>
                  <a:pt x="0" y="9215898"/>
                </a:lnTo>
                <a:lnTo>
                  <a:pt x="0" y="0"/>
                </a:lnTo>
                <a:close/>
              </a:path>
            </a:pathLst>
          </a:custGeom>
          <a:blipFill>
            <a:blip r:embed="rId2">
              <a:alphaModFix amt="34000"/>
            </a:blip>
            <a:stretch>
              <a:fillRect l="0" t="0" r="0" b="0"/>
            </a:stretch>
          </a:blipFill>
        </p:spPr>
      </p:sp>
      <p:sp>
        <p:nvSpPr>
          <p:cNvPr name="Freeform 3" id="3"/>
          <p:cNvSpPr/>
          <p:nvPr/>
        </p:nvSpPr>
        <p:spPr>
          <a:xfrm flipH="false" flipV="false" rot="0">
            <a:off x="13640375" y="2040483"/>
            <a:ext cx="4295278" cy="3839617"/>
          </a:xfrm>
          <a:custGeom>
            <a:avLst/>
            <a:gdLst/>
            <a:ahLst/>
            <a:cxnLst/>
            <a:rect r="r" b="b" t="t" l="l"/>
            <a:pathLst>
              <a:path h="3839617" w="4295278">
                <a:moveTo>
                  <a:pt x="0" y="0"/>
                </a:moveTo>
                <a:lnTo>
                  <a:pt x="4295278" y="0"/>
                </a:lnTo>
                <a:lnTo>
                  <a:pt x="4295278" y="3839616"/>
                </a:lnTo>
                <a:lnTo>
                  <a:pt x="0" y="3839616"/>
                </a:lnTo>
                <a:lnTo>
                  <a:pt x="0" y="0"/>
                </a:lnTo>
                <a:close/>
              </a:path>
            </a:pathLst>
          </a:custGeom>
          <a:blipFill>
            <a:blip r:embed="rId3"/>
            <a:stretch>
              <a:fillRect l="0" t="0" r="0" b="0"/>
            </a:stretch>
          </a:blipFill>
        </p:spPr>
      </p:sp>
      <p:sp>
        <p:nvSpPr>
          <p:cNvPr name="TextBox 4" id="4"/>
          <p:cNvSpPr txBox="true"/>
          <p:nvPr/>
        </p:nvSpPr>
        <p:spPr>
          <a:xfrm rot="0">
            <a:off x="0" y="91440"/>
            <a:ext cx="18288000" cy="870585"/>
          </a:xfrm>
          <a:prstGeom prst="rect">
            <a:avLst/>
          </a:prstGeom>
        </p:spPr>
        <p:txBody>
          <a:bodyPr anchor="t" rtlCol="false" tIns="0" lIns="0" bIns="0" rIns="0">
            <a:spAutoFit/>
          </a:bodyPr>
          <a:lstStyle/>
          <a:p>
            <a:pPr algn="ctr">
              <a:lnSpc>
                <a:spcPts val="3599"/>
              </a:lnSpc>
              <a:spcBef>
                <a:spcPct val="0"/>
              </a:spcBef>
            </a:pPr>
            <a:r>
              <a:rPr lang="en-US" b="true" sz="2399" spc="71">
                <a:solidFill>
                  <a:srgbClr val="000000"/>
                </a:solidFill>
                <a:latin typeface="Aileron Bold"/>
                <a:ea typeface="Aileron Bold"/>
                <a:cs typeface="Aileron Bold"/>
                <a:sym typeface="Aileron Bold"/>
              </a:rPr>
              <a:t>Q5)Which state of India is ideal to start the manufacturing unit? (Based on subsidies provided, ease of doing business, stability in governance etc.) </a:t>
            </a:r>
          </a:p>
        </p:txBody>
      </p:sp>
      <p:sp>
        <p:nvSpPr>
          <p:cNvPr name="TextBox 5" id="5"/>
          <p:cNvSpPr txBox="true"/>
          <p:nvPr/>
        </p:nvSpPr>
        <p:spPr>
          <a:xfrm rot="0">
            <a:off x="9139238" y="4274503"/>
            <a:ext cx="9525" cy="1566545"/>
          </a:xfrm>
          <a:prstGeom prst="rect">
            <a:avLst/>
          </a:prstGeom>
        </p:spPr>
        <p:txBody>
          <a:bodyPr anchor="t" rtlCol="false" tIns="0" lIns="0" bIns="0" rIns="0">
            <a:spAutoFit/>
          </a:bodyPr>
          <a:lstStyle/>
          <a:p>
            <a:pPr algn="ctr">
              <a:lnSpc>
                <a:spcPts val="12880"/>
              </a:lnSpc>
            </a:pPr>
          </a:p>
        </p:txBody>
      </p:sp>
      <p:sp>
        <p:nvSpPr>
          <p:cNvPr name="TextBox 6" id="6"/>
          <p:cNvSpPr txBox="true"/>
          <p:nvPr/>
        </p:nvSpPr>
        <p:spPr>
          <a:xfrm rot="0">
            <a:off x="13738379" y="5803899"/>
            <a:ext cx="4099269" cy="674257"/>
          </a:xfrm>
          <a:prstGeom prst="rect">
            <a:avLst/>
          </a:prstGeom>
        </p:spPr>
        <p:txBody>
          <a:bodyPr anchor="t" rtlCol="false" tIns="0" lIns="0" bIns="0" rIns="0">
            <a:spAutoFit/>
          </a:bodyPr>
          <a:lstStyle/>
          <a:p>
            <a:pPr algn="ctr">
              <a:lnSpc>
                <a:spcPts val="5498"/>
              </a:lnSpc>
            </a:pPr>
            <a:r>
              <a:rPr lang="en-US" sz="3927" b="true">
                <a:solidFill>
                  <a:srgbClr val="1C5739"/>
                </a:solidFill>
                <a:latin typeface="Canva Sans Bold"/>
                <a:ea typeface="Canva Sans Bold"/>
                <a:cs typeface="Canva Sans Bold"/>
                <a:sym typeface="Canva Sans Bold"/>
              </a:rPr>
              <a:t>Bhupendra Patel</a:t>
            </a:r>
          </a:p>
        </p:txBody>
      </p:sp>
      <p:sp>
        <p:nvSpPr>
          <p:cNvPr name="TextBox 7" id="7"/>
          <p:cNvSpPr txBox="true"/>
          <p:nvPr/>
        </p:nvSpPr>
        <p:spPr>
          <a:xfrm rot="0">
            <a:off x="14831018" y="6440057"/>
            <a:ext cx="1913993" cy="411366"/>
          </a:xfrm>
          <a:prstGeom prst="rect">
            <a:avLst/>
          </a:prstGeom>
        </p:spPr>
        <p:txBody>
          <a:bodyPr anchor="t" rtlCol="false" tIns="0" lIns="0" bIns="0" rIns="0">
            <a:spAutoFit/>
          </a:bodyPr>
          <a:lstStyle/>
          <a:p>
            <a:pPr algn="ctr">
              <a:lnSpc>
                <a:spcPts val="3458"/>
              </a:lnSpc>
            </a:pPr>
            <a:r>
              <a:rPr lang="en-US" sz="2470">
                <a:solidFill>
                  <a:srgbClr val="1C5739"/>
                </a:solidFill>
                <a:latin typeface="Canva Sans"/>
                <a:ea typeface="Canva Sans"/>
                <a:cs typeface="Canva Sans"/>
                <a:sym typeface="Canva Sans"/>
              </a:rPr>
              <a:t>CM of Gujrat</a:t>
            </a:r>
          </a:p>
        </p:txBody>
      </p:sp>
      <p:sp>
        <p:nvSpPr>
          <p:cNvPr name="TextBox 8" id="8"/>
          <p:cNvSpPr txBox="true"/>
          <p:nvPr/>
        </p:nvSpPr>
        <p:spPr>
          <a:xfrm rot="0">
            <a:off x="1028700" y="1316371"/>
            <a:ext cx="12785439" cy="1396122"/>
          </a:xfrm>
          <a:prstGeom prst="rect">
            <a:avLst/>
          </a:prstGeom>
        </p:spPr>
        <p:txBody>
          <a:bodyPr anchor="t" rtlCol="false" tIns="0" lIns="0" bIns="0" rIns="0">
            <a:spAutoFit/>
          </a:bodyPr>
          <a:lstStyle/>
          <a:p>
            <a:pPr algn="ctr">
              <a:lnSpc>
                <a:spcPts val="11482"/>
              </a:lnSpc>
            </a:pPr>
            <a:r>
              <a:rPr lang="en-US" sz="8201" b="true">
                <a:solidFill>
                  <a:srgbClr val="008000"/>
                </a:solidFill>
                <a:latin typeface="Canva Sans Bold"/>
                <a:ea typeface="Canva Sans Bold"/>
                <a:cs typeface="Canva Sans Bold"/>
                <a:sym typeface="Canva Sans Bold"/>
              </a:rPr>
              <a:t>Gujarat is the top choice</a:t>
            </a:r>
          </a:p>
        </p:txBody>
      </p:sp>
      <p:sp>
        <p:nvSpPr>
          <p:cNvPr name="TextBox 9" id="9"/>
          <p:cNvSpPr txBox="true"/>
          <p:nvPr/>
        </p:nvSpPr>
        <p:spPr>
          <a:xfrm rot="0">
            <a:off x="1420928" y="3028259"/>
            <a:ext cx="11521678" cy="3714750"/>
          </a:xfrm>
          <a:prstGeom prst="rect">
            <a:avLst/>
          </a:prstGeom>
        </p:spPr>
        <p:txBody>
          <a:bodyPr anchor="t" rtlCol="false" tIns="0" lIns="0" bIns="0" rIns="0">
            <a:spAutoFit/>
          </a:bodyPr>
          <a:lstStyle/>
          <a:p>
            <a:pPr algn="l" marL="647702" indent="-323851" lvl="1">
              <a:lnSpc>
                <a:spcPts val="4200"/>
              </a:lnSpc>
              <a:buFont typeface="Arial"/>
              <a:buChar char="•"/>
            </a:pPr>
            <a:r>
              <a:rPr lang="en-US" b="true" sz="3000">
                <a:solidFill>
                  <a:srgbClr val="5F422B"/>
                </a:solidFill>
                <a:latin typeface="Canva Sans Bold"/>
                <a:ea typeface="Canva Sans Bold"/>
                <a:cs typeface="Canva Sans Bold"/>
                <a:sym typeface="Canva Sans Bold"/>
              </a:rPr>
              <a:t>Strong Incentives:</a:t>
            </a:r>
            <a:r>
              <a:rPr lang="en-US" sz="3000">
                <a:solidFill>
                  <a:srgbClr val="5F422B"/>
                </a:solidFill>
                <a:latin typeface="Canva Sans"/>
                <a:ea typeface="Canva Sans"/>
                <a:cs typeface="Canva Sans"/>
                <a:sym typeface="Canva Sans"/>
              </a:rPr>
              <a:t> </a:t>
            </a:r>
            <a:r>
              <a:rPr lang="en-US" sz="3000">
                <a:solidFill>
                  <a:srgbClr val="000000"/>
                </a:solidFill>
                <a:latin typeface="Canva Sans"/>
                <a:ea typeface="Canva Sans"/>
                <a:cs typeface="Canva Sans"/>
                <a:sym typeface="Canva Sans"/>
              </a:rPr>
              <a:t>Attractive subsidies, tax exemptions, and power tariff benefits.</a:t>
            </a:r>
          </a:p>
          <a:p>
            <a:pPr algn="l" marL="647702" indent="-323851" lvl="1">
              <a:lnSpc>
                <a:spcPts val="4200"/>
              </a:lnSpc>
              <a:buFont typeface="Arial"/>
              <a:buChar char="•"/>
            </a:pPr>
            <a:r>
              <a:rPr lang="en-US" b="true" sz="3000">
                <a:solidFill>
                  <a:srgbClr val="5F422B"/>
                </a:solidFill>
                <a:latin typeface="Canva Sans Bold"/>
                <a:ea typeface="Canva Sans Bold"/>
                <a:cs typeface="Canva Sans Bold"/>
                <a:sym typeface="Canva Sans Bold"/>
              </a:rPr>
              <a:t>Business-Friendly Environment:</a:t>
            </a:r>
            <a:r>
              <a:rPr lang="en-US" sz="3000">
                <a:solidFill>
                  <a:srgbClr val="5F422B"/>
                </a:solidFill>
                <a:latin typeface="Canva Sans"/>
                <a:ea typeface="Canva Sans"/>
                <a:cs typeface="Canva Sans"/>
                <a:sym typeface="Canva Sans"/>
              </a:rPr>
              <a:t> </a:t>
            </a:r>
            <a:r>
              <a:rPr lang="en-US" sz="3000">
                <a:solidFill>
                  <a:srgbClr val="000000"/>
                </a:solidFill>
                <a:latin typeface="Canva Sans"/>
                <a:ea typeface="Canva Sans"/>
                <a:cs typeface="Canva Sans"/>
                <a:sym typeface="Canva Sans"/>
              </a:rPr>
              <a:t>High ease of doing business, robust infrastructure.</a:t>
            </a:r>
          </a:p>
          <a:p>
            <a:pPr algn="l" marL="647702" indent="-323851" lvl="1">
              <a:lnSpc>
                <a:spcPts val="4200"/>
              </a:lnSpc>
              <a:buFont typeface="Arial"/>
              <a:buChar char="•"/>
            </a:pPr>
            <a:r>
              <a:rPr lang="en-US" b="true" sz="3000">
                <a:solidFill>
                  <a:srgbClr val="5F422B"/>
                </a:solidFill>
                <a:latin typeface="Canva Sans Bold"/>
                <a:ea typeface="Canva Sans Bold"/>
                <a:cs typeface="Canva Sans Bold"/>
                <a:sym typeface="Canva Sans Bold"/>
              </a:rPr>
              <a:t>Stable Governance: </a:t>
            </a:r>
            <a:r>
              <a:rPr lang="en-US" sz="3000">
                <a:solidFill>
                  <a:srgbClr val="000000"/>
                </a:solidFill>
                <a:latin typeface="Canva Sans"/>
                <a:ea typeface="Canva Sans"/>
                <a:cs typeface="Canva Sans"/>
                <a:sym typeface="Canva Sans"/>
              </a:rPr>
              <a:t>Consistent political stability and strategic access to domestic and international markets.</a:t>
            </a:r>
          </a:p>
          <a:p>
            <a:pPr algn="ctr">
              <a:lnSpc>
                <a:spcPts val="4200"/>
              </a:lnSpc>
            </a:pPr>
          </a:p>
        </p:txBody>
      </p:sp>
    </p:spTree>
  </p:cSld>
  <p:clrMapOvr>
    <a:masterClrMapping/>
  </p:clrMapOvr>
  <p:transition spd="slow">
    <p:cover dir="l"/>
  </p:transition>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E2E2D9"/>
        </a:solidFill>
      </p:bgPr>
    </p:bg>
    <p:spTree>
      <p:nvGrpSpPr>
        <p:cNvPr id="1" name=""/>
        <p:cNvGrpSpPr/>
        <p:nvPr/>
      </p:nvGrpSpPr>
      <p:grpSpPr>
        <a:xfrm>
          <a:off x="0" y="0"/>
          <a:ext cx="0" cy="0"/>
          <a:chOff x="0" y="0"/>
          <a:chExt cx="0" cy="0"/>
        </a:xfrm>
      </p:grpSpPr>
      <p:grpSp>
        <p:nvGrpSpPr>
          <p:cNvPr name="Group 2" id="2"/>
          <p:cNvGrpSpPr/>
          <p:nvPr/>
        </p:nvGrpSpPr>
        <p:grpSpPr>
          <a:xfrm rot="0">
            <a:off x="10096343" y="3446026"/>
            <a:ext cx="4512106" cy="4512106"/>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190500" cap="sq">
              <a:solidFill>
                <a:srgbClr val="008000"/>
              </a:solidFill>
              <a:prstDash val="solid"/>
              <a:miter/>
            </a:ln>
          </p:spPr>
        </p:sp>
        <p:sp>
          <p:nvSpPr>
            <p:cNvPr name="TextBox 4" id="4"/>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5" id="5"/>
          <p:cNvGrpSpPr/>
          <p:nvPr/>
        </p:nvGrpSpPr>
        <p:grpSpPr>
          <a:xfrm rot="0">
            <a:off x="9198916" y="2547270"/>
            <a:ext cx="6306960" cy="6309618"/>
            <a:chOff x="0" y="0"/>
            <a:chExt cx="6832800" cy="6835680"/>
          </a:xfrm>
        </p:grpSpPr>
        <p:sp>
          <p:nvSpPr>
            <p:cNvPr name="Freeform 6" id="6"/>
            <p:cNvSpPr/>
            <p:nvPr/>
          </p:nvSpPr>
          <p:spPr>
            <a:xfrm flipH="false" flipV="false" rot="0">
              <a:off x="0" y="508"/>
              <a:ext cx="6832726" cy="6835140"/>
            </a:xfrm>
            <a:custGeom>
              <a:avLst/>
              <a:gdLst/>
              <a:ahLst/>
              <a:cxnLst/>
              <a:rect r="r" b="b" t="t" l="l"/>
              <a:pathLst>
                <a:path h="6835140" w="6832726">
                  <a:moveTo>
                    <a:pt x="3408807" y="6835140"/>
                  </a:moveTo>
                  <a:cubicBezTo>
                    <a:pt x="3385947" y="6835140"/>
                    <a:pt x="3370707" y="6812280"/>
                    <a:pt x="3370707" y="6797040"/>
                  </a:cubicBezTo>
                  <a:cubicBezTo>
                    <a:pt x="3370707" y="6774180"/>
                    <a:pt x="3385947" y="6758940"/>
                    <a:pt x="3408807" y="6758940"/>
                  </a:cubicBezTo>
                  <a:cubicBezTo>
                    <a:pt x="3424047" y="6758940"/>
                    <a:pt x="3446907" y="6774180"/>
                    <a:pt x="3446907" y="6797040"/>
                  </a:cubicBezTo>
                  <a:cubicBezTo>
                    <a:pt x="3446907" y="6812280"/>
                    <a:pt x="3424047" y="6835140"/>
                    <a:pt x="3408807" y="6835140"/>
                  </a:cubicBezTo>
                  <a:close/>
                  <a:moveTo>
                    <a:pt x="3584194" y="6789420"/>
                  </a:moveTo>
                  <a:cubicBezTo>
                    <a:pt x="3584194" y="6766560"/>
                    <a:pt x="3599434" y="6751320"/>
                    <a:pt x="3614674" y="6751320"/>
                  </a:cubicBezTo>
                  <a:cubicBezTo>
                    <a:pt x="3637534" y="6751320"/>
                    <a:pt x="3660394" y="6766560"/>
                    <a:pt x="3660394" y="6789420"/>
                  </a:cubicBezTo>
                  <a:cubicBezTo>
                    <a:pt x="3660394" y="6804660"/>
                    <a:pt x="3645154" y="6827520"/>
                    <a:pt x="3622294" y="6827520"/>
                  </a:cubicBezTo>
                  <a:cubicBezTo>
                    <a:pt x="3599434" y="6827520"/>
                    <a:pt x="3584194" y="6812280"/>
                    <a:pt x="3584194" y="6789420"/>
                  </a:cubicBezTo>
                  <a:close/>
                  <a:moveTo>
                    <a:pt x="3187700" y="6827520"/>
                  </a:moveTo>
                  <a:cubicBezTo>
                    <a:pt x="3172460" y="6827520"/>
                    <a:pt x="3149600" y="6804660"/>
                    <a:pt x="3157220" y="6781800"/>
                  </a:cubicBezTo>
                  <a:cubicBezTo>
                    <a:pt x="3157220" y="6766560"/>
                    <a:pt x="3172460" y="6751320"/>
                    <a:pt x="3195320" y="6751320"/>
                  </a:cubicBezTo>
                  <a:cubicBezTo>
                    <a:pt x="3218180" y="6751320"/>
                    <a:pt x="3233420" y="6766560"/>
                    <a:pt x="3233420" y="6789420"/>
                  </a:cubicBezTo>
                  <a:cubicBezTo>
                    <a:pt x="3225800" y="6812280"/>
                    <a:pt x="3210560" y="6827520"/>
                    <a:pt x="3195320" y="6827520"/>
                  </a:cubicBezTo>
                  <a:cubicBezTo>
                    <a:pt x="3195320" y="6827520"/>
                    <a:pt x="3187700" y="6827520"/>
                    <a:pt x="3187700" y="6827520"/>
                  </a:cubicBezTo>
                  <a:close/>
                  <a:moveTo>
                    <a:pt x="3797808" y="6774053"/>
                  </a:moveTo>
                  <a:cubicBezTo>
                    <a:pt x="3790188" y="6751193"/>
                    <a:pt x="3805428" y="6735953"/>
                    <a:pt x="3828288" y="6728333"/>
                  </a:cubicBezTo>
                  <a:cubicBezTo>
                    <a:pt x="3851148" y="6728333"/>
                    <a:pt x="3866388" y="6743573"/>
                    <a:pt x="3874008" y="6766433"/>
                  </a:cubicBezTo>
                  <a:cubicBezTo>
                    <a:pt x="3874008" y="6781673"/>
                    <a:pt x="3858768" y="6804533"/>
                    <a:pt x="3835908" y="6804533"/>
                  </a:cubicBezTo>
                  <a:cubicBezTo>
                    <a:pt x="3813048" y="6804533"/>
                    <a:pt x="3797808" y="6789293"/>
                    <a:pt x="3797808" y="6774053"/>
                  </a:cubicBezTo>
                  <a:close/>
                  <a:moveTo>
                    <a:pt x="2974213" y="6804533"/>
                  </a:moveTo>
                  <a:cubicBezTo>
                    <a:pt x="2951353" y="6804533"/>
                    <a:pt x="2936113" y="6781673"/>
                    <a:pt x="2943733" y="6758813"/>
                  </a:cubicBezTo>
                  <a:cubicBezTo>
                    <a:pt x="2943733" y="6743573"/>
                    <a:pt x="2966593" y="6728333"/>
                    <a:pt x="2981833" y="6728333"/>
                  </a:cubicBezTo>
                  <a:cubicBezTo>
                    <a:pt x="3004693" y="6728333"/>
                    <a:pt x="3019933" y="6751193"/>
                    <a:pt x="3019933" y="6774053"/>
                  </a:cubicBezTo>
                  <a:cubicBezTo>
                    <a:pt x="3012313" y="6789293"/>
                    <a:pt x="2997073" y="6804533"/>
                    <a:pt x="2981833" y="6804533"/>
                  </a:cubicBezTo>
                  <a:cubicBezTo>
                    <a:pt x="2974213" y="6804533"/>
                    <a:pt x="2974213" y="6804533"/>
                    <a:pt x="2974213" y="6804533"/>
                  </a:cubicBezTo>
                  <a:close/>
                  <a:moveTo>
                    <a:pt x="4011295" y="6743446"/>
                  </a:moveTo>
                  <a:cubicBezTo>
                    <a:pt x="4003675" y="6720586"/>
                    <a:pt x="4018915" y="6705346"/>
                    <a:pt x="4041775" y="6697726"/>
                  </a:cubicBezTo>
                  <a:cubicBezTo>
                    <a:pt x="4057015" y="6697726"/>
                    <a:pt x="4079875" y="6705346"/>
                    <a:pt x="4079875" y="6728206"/>
                  </a:cubicBezTo>
                  <a:cubicBezTo>
                    <a:pt x="4087495" y="6751066"/>
                    <a:pt x="4072255" y="6766306"/>
                    <a:pt x="4049395" y="6773926"/>
                  </a:cubicBezTo>
                  <a:cubicBezTo>
                    <a:pt x="4049395" y="6773926"/>
                    <a:pt x="4049395" y="6773926"/>
                    <a:pt x="4041775" y="6773926"/>
                  </a:cubicBezTo>
                  <a:cubicBezTo>
                    <a:pt x="4026535" y="6773926"/>
                    <a:pt x="4011295" y="6758686"/>
                    <a:pt x="4011295" y="6743446"/>
                  </a:cubicBezTo>
                  <a:close/>
                  <a:moveTo>
                    <a:pt x="2760599" y="6766306"/>
                  </a:moveTo>
                  <a:cubicBezTo>
                    <a:pt x="2737739" y="6766306"/>
                    <a:pt x="2730119" y="6743446"/>
                    <a:pt x="2730119" y="6728206"/>
                  </a:cubicBezTo>
                  <a:cubicBezTo>
                    <a:pt x="2737739" y="6705346"/>
                    <a:pt x="2752979" y="6690106"/>
                    <a:pt x="2775839" y="6697726"/>
                  </a:cubicBezTo>
                  <a:cubicBezTo>
                    <a:pt x="2798699" y="6697726"/>
                    <a:pt x="2806319" y="6720586"/>
                    <a:pt x="2806319" y="6735826"/>
                  </a:cubicBezTo>
                  <a:cubicBezTo>
                    <a:pt x="2798699" y="6758686"/>
                    <a:pt x="2783459" y="6773926"/>
                    <a:pt x="2768219" y="6773926"/>
                  </a:cubicBezTo>
                  <a:cubicBezTo>
                    <a:pt x="2768219" y="6773926"/>
                    <a:pt x="2760599" y="6773926"/>
                    <a:pt x="2760599" y="6766306"/>
                  </a:cubicBezTo>
                  <a:close/>
                  <a:moveTo>
                    <a:pt x="4217162" y="6697599"/>
                  </a:moveTo>
                  <a:cubicBezTo>
                    <a:pt x="4209542" y="6682359"/>
                    <a:pt x="4224782" y="6659499"/>
                    <a:pt x="4247642" y="6651879"/>
                  </a:cubicBezTo>
                  <a:cubicBezTo>
                    <a:pt x="4262882" y="6644259"/>
                    <a:pt x="4285742" y="6659499"/>
                    <a:pt x="4293362" y="6682359"/>
                  </a:cubicBezTo>
                  <a:cubicBezTo>
                    <a:pt x="4293362" y="6697599"/>
                    <a:pt x="4285742" y="6720459"/>
                    <a:pt x="4262882" y="6728079"/>
                  </a:cubicBezTo>
                  <a:cubicBezTo>
                    <a:pt x="4262882" y="6728079"/>
                    <a:pt x="4255262" y="6728079"/>
                    <a:pt x="4255262" y="6728079"/>
                  </a:cubicBezTo>
                  <a:cubicBezTo>
                    <a:pt x="4240022" y="6728079"/>
                    <a:pt x="4224782" y="6712839"/>
                    <a:pt x="4217162" y="6697599"/>
                  </a:cubicBezTo>
                  <a:close/>
                  <a:moveTo>
                    <a:pt x="2547112" y="6720459"/>
                  </a:moveTo>
                  <a:cubicBezTo>
                    <a:pt x="2531872" y="6712839"/>
                    <a:pt x="2516632" y="6697599"/>
                    <a:pt x="2524252" y="6674739"/>
                  </a:cubicBezTo>
                  <a:cubicBezTo>
                    <a:pt x="2524252" y="6651879"/>
                    <a:pt x="2547112" y="6644259"/>
                    <a:pt x="2569972" y="6644259"/>
                  </a:cubicBezTo>
                  <a:cubicBezTo>
                    <a:pt x="2585212" y="6651879"/>
                    <a:pt x="2600452" y="6674739"/>
                    <a:pt x="2592832" y="6697726"/>
                  </a:cubicBezTo>
                  <a:cubicBezTo>
                    <a:pt x="2592832" y="6712966"/>
                    <a:pt x="2577592" y="6720586"/>
                    <a:pt x="2562352" y="6720586"/>
                  </a:cubicBezTo>
                  <a:cubicBezTo>
                    <a:pt x="2554732" y="6720586"/>
                    <a:pt x="2554732" y="6720586"/>
                    <a:pt x="2547112" y="6720586"/>
                  </a:cubicBezTo>
                  <a:close/>
                  <a:moveTo>
                    <a:pt x="4423029" y="6644259"/>
                  </a:moveTo>
                  <a:cubicBezTo>
                    <a:pt x="4415409" y="6621399"/>
                    <a:pt x="4430649" y="6598539"/>
                    <a:pt x="4445889" y="6590792"/>
                  </a:cubicBezTo>
                  <a:cubicBezTo>
                    <a:pt x="4468749" y="6590792"/>
                    <a:pt x="4491609" y="6598412"/>
                    <a:pt x="4499229" y="6621272"/>
                  </a:cubicBezTo>
                  <a:cubicBezTo>
                    <a:pt x="4499229" y="6636512"/>
                    <a:pt x="4491609" y="6659372"/>
                    <a:pt x="4468749" y="6666992"/>
                  </a:cubicBezTo>
                  <a:cubicBezTo>
                    <a:pt x="4468749" y="6666992"/>
                    <a:pt x="4461129" y="6666992"/>
                    <a:pt x="4461129" y="6666992"/>
                  </a:cubicBezTo>
                  <a:cubicBezTo>
                    <a:pt x="4445889" y="6666992"/>
                    <a:pt x="4430649" y="6659372"/>
                    <a:pt x="4423029" y="6644132"/>
                  </a:cubicBezTo>
                  <a:close/>
                  <a:moveTo>
                    <a:pt x="2341118" y="6659372"/>
                  </a:moveTo>
                  <a:cubicBezTo>
                    <a:pt x="2318258" y="6651752"/>
                    <a:pt x="2310638" y="6628892"/>
                    <a:pt x="2318258" y="6613652"/>
                  </a:cubicBezTo>
                  <a:cubicBezTo>
                    <a:pt x="2325878" y="6590792"/>
                    <a:pt x="2348738" y="6583172"/>
                    <a:pt x="2363978" y="6590792"/>
                  </a:cubicBezTo>
                  <a:cubicBezTo>
                    <a:pt x="2386838" y="6590792"/>
                    <a:pt x="2394458" y="6613652"/>
                    <a:pt x="2386838" y="6636512"/>
                  </a:cubicBezTo>
                  <a:cubicBezTo>
                    <a:pt x="2386838" y="6651752"/>
                    <a:pt x="2371598" y="6659372"/>
                    <a:pt x="2356358" y="6659372"/>
                  </a:cubicBezTo>
                  <a:cubicBezTo>
                    <a:pt x="2348738" y="6659372"/>
                    <a:pt x="2348738" y="6659372"/>
                    <a:pt x="2341118" y="6659372"/>
                  </a:cubicBezTo>
                  <a:close/>
                  <a:moveTo>
                    <a:pt x="4628896" y="6567805"/>
                  </a:moveTo>
                  <a:cubicBezTo>
                    <a:pt x="4621276" y="6552565"/>
                    <a:pt x="4628896" y="6529705"/>
                    <a:pt x="4644136" y="6522085"/>
                  </a:cubicBezTo>
                  <a:cubicBezTo>
                    <a:pt x="4666996" y="6514465"/>
                    <a:pt x="4689856" y="6522085"/>
                    <a:pt x="4697476" y="6544945"/>
                  </a:cubicBezTo>
                  <a:cubicBezTo>
                    <a:pt x="4705096" y="6560185"/>
                    <a:pt x="4697476" y="6583045"/>
                    <a:pt x="4674616" y="6590665"/>
                  </a:cubicBezTo>
                  <a:cubicBezTo>
                    <a:pt x="4674616" y="6590665"/>
                    <a:pt x="4666996" y="6598285"/>
                    <a:pt x="4659376" y="6598285"/>
                  </a:cubicBezTo>
                  <a:cubicBezTo>
                    <a:pt x="4644136" y="6598285"/>
                    <a:pt x="4628896" y="6583045"/>
                    <a:pt x="4628896" y="6567805"/>
                  </a:cubicBezTo>
                  <a:close/>
                  <a:moveTo>
                    <a:pt x="2135251" y="6583045"/>
                  </a:moveTo>
                  <a:cubicBezTo>
                    <a:pt x="2120011" y="6575425"/>
                    <a:pt x="2112391" y="6552565"/>
                    <a:pt x="2120011" y="6537325"/>
                  </a:cubicBezTo>
                  <a:cubicBezTo>
                    <a:pt x="2127631" y="6514465"/>
                    <a:pt x="2150491" y="6506845"/>
                    <a:pt x="2165731" y="6514465"/>
                  </a:cubicBezTo>
                  <a:cubicBezTo>
                    <a:pt x="2188591" y="6522085"/>
                    <a:pt x="2196211" y="6544945"/>
                    <a:pt x="2188591" y="6560185"/>
                  </a:cubicBezTo>
                  <a:cubicBezTo>
                    <a:pt x="2180971" y="6575425"/>
                    <a:pt x="2165731" y="6590665"/>
                    <a:pt x="2150491" y="6590665"/>
                  </a:cubicBezTo>
                  <a:cubicBezTo>
                    <a:pt x="2150491" y="6590665"/>
                    <a:pt x="2142871" y="6590665"/>
                    <a:pt x="2135251" y="6583045"/>
                  </a:cubicBezTo>
                  <a:close/>
                  <a:moveTo>
                    <a:pt x="4827143" y="6491478"/>
                  </a:moveTo>
                  <a:cubicBezTo>
                    <a:pt x="4811903" y="6468618"/>
                    <a:pt x="4819523" y="6445758"/>
                    <a:pt x="4842383" y="6438011"/>
                  </a:cubicBezTo>
                  <a:cubicBezTo>
                    <a:pt x="4857623" y="6430391"/>
                    <a:pt x="4880483" y="6438011"/>
                    <a:pt x="4895723" y="6453251"/>
                  </a:cubicBezTo>
                  <a:cubicBezTo>
                    <a:pt x="4903343" y="6476111"/>
                    <a:pt x="4895723" y="6498971"/>
                    <a:pt x="4872863" y="6506718"/>
                  </a:cubicBezTo>
                  <a:cubicBezTo>
                    <a:pt x="4872863" y="6506718"/>
                    <a:pt x="4865243" y="6506718"/>
                    <a:pt x="4857623" y="6506718"/>
                  </a:cubicBezTo>
                  <a:cubicBezTo>
                    <a:pt x="4842383" y="6506718"/>
                    <a:pt x="4827143" y="6499098"/>
                    <a:pt x="4827143" y="6491478"/>
                  </a:cubicBezTo>
                  <a:close/>
                  <a:moveTo>
                    <a:pt x="1936877" y="6499098"/>
                  </a:moveTo>
                  <a:cubicBezTo>
                    <a:pt x="1921637" y="6491478"/>
                    <a:pt x="1914017" y="6468618"/>
                    <a:pt x="1921637" y="6445631"/>
                  </a:cubicBezTo>
                  <a:cubicBezTo>
                    <a:pt x="1929257" y="6430391"/>
                    <a:pt x="1952117" y="6422771"/>
                    <a:pt x="1974977" y="6430391"/>
                  </a:cubicBezTo>
                  <a:cubicBezTo>
                    <a:pt x="1990217" y="6438011"/>
                    <a:pt x="1997837" y="6460871"/>
                    <a:pt x="1990217" y="6476111"/>
                  </a:cubicBezTo>
                  <a:cubicBezTo>
                    <a:pt x="1982597" y="6491351"/>
                    <a:pt x="1967357" y="6498971"/>
                    <a:pt x="1959737" y="6498971"/>
                  </a:cubicBezTo>
                  <a:cubicBezTo>
                    <a:pt x="1952117" y="6498971"/>
                    <a:pt x="1944497" y="6498971"/>
                    <a:pt x="1936877" y="6498971"/>
                  </a:cubicBezTo>
                  <a:close/>
                  <a:moveTo>
                    <a:pt x="5017770" y="6392164"/>
                  </a:moveTo>
                  <a:cubicBezTo>
                    <a:pt x="5002530" y="6376924"/>
                    <a:pt x="5010150" y="6354064"/>
                    <a:pt x="5033010" y="6338697"/>
                  </a:cubicBezTo>
                  <a:cubicBezTo>
                    <a:pt x="5048250" y="6331077"/>
                    <a:pt x="5071110" y="6338697"/>
                    <a:pt x="5078730" y="6353937"/>
                  </a:cubicBezTo>
                  <a:cubicBezTo>
                    <a:pt x="5093970" y="6376797"/>
                    <a:pt x="5086350" y="6399657"/>
                    <a:pt x="5063490" y="6407404"/>
                  </a:cubicBezTo>
                  <a:cubicBezTo>
                    <a:pt x="5063490" y="6407404"/>
                    <a:pt x="5055870" y="6415024"/>
                    <a:pt x="5048250" y="6415024"/>
                  </a:cubicBezTo>
                  <a:cubicBezTo>
                    <a:pt x="5033010" y="6415024"/>
                    <a:pt x="5025390" y="6407404"/>
                    <a:pt x="5017770" y="6392164"/>
                  </a:cubicBezTo>
                  <a:close/>
                  <a:moveTo>
                    <a:pt x="1746250" y="6399784"/>
                  </a:moveTo>
                  <a:cubicBezTo>
                    <a:pt x="1731010" y="6384544"/>
                    <a:pt x="1723390" y="6361684"/>
                    <a:pt x="1731010" y="6346317"/>
                  </a:cubicBezTo>
                  <a:cubicBezTo>
                    <a:pt x="1746250" y="6323457"/>
                    <a:pt x="1769110" y="6323457"/>
                    <a:pt x="1784350" y="6331077"/>
                  </a:cubicBezTo>
                  <a:cubicBezTo>
                    <a:pt x="1807210" y="6338697"/>
                    <a:pt x="1807210" y="6361557"/>
                    <a:pt x="1799590" y="6384544"/>
                  </a:cubicBezTo>
                  <a:cubicBezTo>
                    <a:pt x="1791970" y="6392164"/>
                    <a:pt x="1776730" y="6399784"/>
                    <a:pt x="1769110" y="6399784"/>
                  </a:cubicBezTo>
                  <a:cubicBezTo>
                    <a:pt x="1761490" y="6399784"/>
                    <a:pt x="1753870" y="6399784"/>
                    <a:pt x="1746250" y="6399784"/>
                  </a:cubicBezTo>
                  <a:close/>
                  <a:moveTo>
                    <a:pt x="5200777" y="6285357"/>
                  </a:moveTo>
                  <a:cubicBezTo>
                    <a:pt x="5185537" y="6270117"/>
                    <a:pt x="5193157" y="6247257"/>
                    <a:pt x="5208397" y="6231890"/>
                  </a:cubicBezTo>
                  <a:cubicBezTo>
                    <a:pt x="5231257" y="6224270"/>
                    <a:pt x="5254117" y="6224270"/>
                    <a:pt x="5261737" y="6247130"/>
                  </a:cubicBezTo>
                  <a:cubicBezTo>
                    <a:pt x="5276977" y="6262370"/>
                    <a:pt x="5269357" y="6285230"/>
                    <a:pt x="5254117" y="6292850"/>
                  </a:cubicBezTo>
                  <a:cubicBezTo>
                    <a:pt x="5246497" y="6300470"/>
                    <a:pt x="5238877" y="6300470"/>
                    <a:pt x="5231257" y="6300470"/>
                  </a:cubicBezTo>
                  <a:cubicBezTo>
                    <a:pt x="5223637" y="6300470"/>
                    <a:pt x="5208397" y="6292850"/>
                    <a:pt x="5200777" y="6285230"/>
                  </a:cubicBezTo>
                  <a:close/>
                  <a:moveTo>
                    <a:pt x="1563243" y="6285230"/>
                  </a:moveTo>
                  <a:cubicBezTo>
                    <a:pt x="1548003" y="6269990"/>
                    <a:pt x="1540383" y="6247130"/>
                    <a:pt x="1548003" y="6231763"/>
                  </a:cubicBezTo>
                  <a:cubicBezTo>
                    <a:pt x="1563243" y="6216523"/>
                    <a:pt x="1586103" y="6208903"/>
                    <a:pt x="1601343" y="6224143"/>
                  </a:cubicBezTo>
                  <a:cubicBezTo>
                    <a:pt x="1624203" y="6231763"/>
                    <a:pt x="1624203" y="6254623"/>
                    <a:pt x="1616583" y="6277610"/>
                  </a:cubicBezTo>
                  <a:cubicBezTo>
                    <a:pt x="1608963" y="6285230"/>
                    <a:pt x="1593723" y="6292850"/>
                    <a:pt x="1586103" y="6292850"/>
                  </a:cubicBezTo>
                  <a:cubicBezTo>
                    <a:pt x="1578483" y="6292850"/>
                    <a:pt x="1570863" y="6292850"/>
                    <a:pt x="1563243" y="6285230"/>
                  </a:cubicBezTo>
                  <a:close/>
                  <a:moveTo>
                    <a:pt x="5376164" y="6163183"/>
                  </a:moveTo>
                  <a:cubicBezTo>
                    <a:pt x="5368544" y="6147943"/>
                    <a:pt x="5368544" y="6125083"/>
                    <a:pt x="5383784" y="6109716"/>
                  </a:cubicBezTo>
                  <a:cubicBezTo>
                    <a:pt x="5406644" y="6102096"/>
                    <a:pt x="5429504" y="6102096"/>
                    <a:pt x="5437124" y="6117336"/>
                  </a:cubicBezTo>
                  <a:cubicBezTo>
                    <a:pt x="5452364" y="6140196"/>
                    <a:pt x="5452364" y="6163056"/>
                    <a:pt x="5429504" y="6170803"/>
                  </a:cubicBezTo>
                  <a:cubicBezTo>
                    <a:pt x="5421884" y="6178423"/>
                    <a:pt x="5414264" y="6178423"/>
                    <a:pt x="5406644" y="6178423"/>
                  </a:cubicBezTo>
                  <a:cubicBezTo>
                    <a:pt x="5399024" y="6178423"/>
                    <a:pt x="5383784" y="6178423"/>
                    <a:pt x="5376164" y="6163183"/>
                  </a:cubicBezTo>
                  <a:close/>
                  <a:moveTo>
                    <a:pt x="1387856" y="6163183"/>
                  </a:moveTo>
                  <a:cubicBezTo>
                    <a:pt x="1364996" y="6147943"/>
                    <a:pt x="1364996" y="6125083"/>
                    <a:pt x="1380236" y="6109716"/>
                  </a:cubicBezTo>
                  <a:cubicBezTo>
                    <a:pt x="1387856" y="6094476"/>
                    <a:pt x="1410716" y="6086856"/>
                    <a:pt x="1425956" y="6102096"/>
                  </a:cubicBezTo>
                  <a:cubicBezTo>
                    <a:pt x="1448816" y="6109716"/>
                    <a:pt x="1448816" y="6140196"/>
                    <a:pt x="1441196" y="6155563"/>
                  </a:cubicBezTo>
                  <a:cubicBezTo>
                    <a:pt x="1433576" y="6163183"/>
                    <a:pt x="1418336" y="6170803"/>
                    <a:pt x="1410716" y="6170803"/>
                  </a:cubicBezTo>
                  <a:cubicBezTo>
                    <a:pt x="1395476" y="6170803"/>
                    <a:pt x="1387856" y="6163183"/>
                    <a:pt x="1387856" y="6163183"/>
                  </a:cubicBezTo>
                  <a:close/>
                  <a:moveTo>
                    <a:pt x="5551551" y="6033516"/>
                  </a:moveTo>
                  <a:cubicBezTo>
                    <a:pt x="5536311" y="6018276"/>
                    <a:pt x="5536311" y="5995416"/>
                    <a:pt x="5551551" y="5980049"/>
                  </a:cubicBezTo>
                  <a:cubicBezTo>
                    <a:pt x="5566791" y="5964809"/>
                    <a:pt x="5597271" y="5972429"/>
                    <a:pt x="5604891" y="5987669"/>
                  </a:cubicBezTo>
                  <a:cubicBezTo>
                    <a:pt x="5620131" y="6002909"/>
                    <a:pt x="5620131" y="6025769"/>
                    <a:pt x="5604891" y="6041136"/>
                  </a:cubicBezTo>
                  <a:cubicBezTo>
                    <a:pt x="5597271" y="6048756"/>
                    <a:pt x="5589651" y="6048756"/>
                    <a:pt x="5574411" y="6048756"/>
                  </a:cubicBezTo>
                  <a:cubicBezTo>
                    <a:pt x="5566791" y="6048756"/>
                    <a:pt x="5559171" y="6041136"/>
                    <a:pt x="5551551" y="6033516"/>
                  </a:cubicBezTo>
                  <a:close/>
                  <a:moveTo>
                    <a:pt x="1212469" y="6025896"/>
                  </a:moveTo>
                  <a:cubicBezTo>
                    <a:pt x="1197229" y="6010656"/>
                    <a:pt x="1197229" y="5987796"/>
                    <a:pt x="1212469" y="5972429"/>
                  </a:cubicBezTo>
                  <a:cubicBezTo>
                    <a:pt x="1220089" y="5957189"/>
                    <a:pt x="1250569" y="5957189"/>
                    <a:pt x="1265809" y="5972429"/>
                  </a:cubicBezTo>
                  <a:cubicBezTo>
                    <a:pt x="1281049" y="5980049"/>
                    <a:pt x="1281049" y="6002909"/>
                    <a:pt x="1265809" y="6025896"/>
                  </a:cubicBezTo>
                  <a:cubicBezTo>
                    <a:pt x="1258189" y="6033516"/>
                    <a:pt x="1250569" y="6033516"/>
                    <a:pt x="1235329" y="6033516"/>
                  </a:cubicBezTo>
                  <a:cubicBezTo>
                    <a:pt x="1227709" y="6033516"/>
                    <a:pt x="1220089" y="6033516"/>
                    <a:pt x="1212469" y="6025896"/>
                  </a:cubicBezTo>
                  <a:close/>
                  <a:moveTo>
                    <a:pt x="5711698" y="5896229"/>
                  </a:moveTo>
                  <a:cubicBezTo>
                    <a:pt x="5696458" y="5880989"/>
                    <a:pt x="5696458" y="5858129"/>
                    <a:pt x="5711698" y="5842762"/>
                  </a:cubicBezTo>
                  <a:cubicBezTo>
                    <a:pt x="5726938" y="5827522"/>
                    <a:pt x="5749798" y="5827522"/>
                    <a:pt x="5765038" y="5842762"/>
                  </a:cubicBezTo>
                  <a:cubicBezTo>
                    <a:pt x="5780278" y="5858002"/>
                    <a:pt x="5780278" y="5880862"/>
                    <a:pt x="5765038" y="5896229"/>
                  </a:cubicBezTo>
                  <a:cubicBezTo>
                    <a:pt x="5757418" y="5903849"/>
                    <a:pt x="5749798" y="5903849"/>
                    <a:pt x="5734558" y="5903849"/>
                  </a:cubicBezTo>
                  <a:cubicBezTo>
                    <a:pt x="5726938" y="5903849"/>
                    <a:pt x="5719318" y="5903849"/>
                    <a:pt x="5711698" y="5896229"/>
                  </a:cubicBezTo>
                  <a:close/>
                  <a:moveTo>
                    <a:pt x="1052322" y="5880989"/>
                  </a:moveTo>
                  <a:cubicBezTo>
                    <a:pt x="1037082" y="5865749"/>
                    <a:pt x="1037082" y="5842889"/>
                    <a:pt x="1052322" y="5827522"/>
                  </a:cubicBezTo>
                  <a:cubicBezTo>
                    <a:pt x="1067562" y="5812282"/>
                    <a:pt x="1090422" y="5812282"/>
                    <a:pt x="1105662" y="5827522"/>
                  </a:cubicBezTo>
                  <a:cubicBezTo>
                    <a:pt x="1120902" y="5842762"/>
                    <a:pt x="1120902" y="5865622"/>
                    <a:pt x="1105662" y="5880989"/>
                  </a:cubicBezTo>
                  <a:cubicBezTo>
                    <a:pt x="1098042" y="5888609"/>
                    <a:pt x="1090422" y="5896229"/>
                    <a:pt x="1082802" y="5896229"/>
                  </a:cubicBezTo>
                  <a:cubicBezTo>
                    <a:pt x="1067562" y="5896229"/>
                    <a:pt x="1059942" y="5888609"/>
                    <a:pt x="1052322" y="5880989"/>
                  </a:cubicBezTo>
                  <a:close/>
                  <a:moveTo>
                    <a:pt x="5864225" y="5743702"/>
                  </a:moveTo>
                  <a:cubicBezTo>
                    <a:pt x="5848985" y="5728462"/>
                    <a:pt x="5848985" y="5705602"/>
                    <a:pt x="5864225" y="5690235"/>
                  </a:cubicBezTo>
                  <a:cubicBezTo>
                    <a:pt x="5871845" y="5674995"/>
                    <a:pt x="5902325" y="5674995"/>
                    <a:pt x="5917565" y="5690235"/>
                  </a:cubicBezTo>
                  <a:cubicBezTo>
                    <a:pt x="5932805" y="5705475"/>
                    <a:pt x="5932805" y="5728335"/>
                    <a:pt x="5917565" y="5743702"/>
                  </a:cubicBezTo>
                  <a:cubicBezTo>
                    <a:pt x="5909945" y="5751322"/>
                    <a:pt x="5902325" y="5751322"/>
                    <a:pt x="5887085" y="5751322"/>
                  </a:cubicBezTo>
                  <a:cubicBezTo>
                    <a:pt x="5879465" y="5751322"/>
                    <a:pt x="5871845" y="5751322"/>
                    <a:pt x="5864225" y="5743702"/>
                  </a:cubicBezTo>
                  <a:close/>
                  <a:moveTo>
                    <a:pt x="899795" y="5728462"/>
                  </a:moveTo>
                  <a:cubicBezTo>
                    <a:pt x="884555" y="5713222"/>
                    <a:pt x="892175" y="5690362"/>
                    <a:pt x="907415" y="5674995"/>
                  </a:cubicBezTo>
                  <a:cubicBezTo>
                    <a:pt x="922655" y="5659755"/>
                    <a:pt x="945515" y="5659755"/>
                    <a:pt x="960755" y="5674995"/>
                  </a:cubicBezTo>
                  <a:cubicBezTo>
                    <a:pt x="975995" y="5690235"/>
                    <a:pt x="968375" y="5713095"/>
                    <a:pt x="953135" y="5728462"/>
                  </a:cubicBezTo>
                  <a:cubicBezTo>
                    <a:pt x="945515" y="5736082"/>
                    <a:pt x="937895" y="5736082"/>
                    <a:pt x="930275" y="5736082"/>
                  </a:cubicBezTo>
                  <a:cubicBezTo>
                    <a:pt x="922655" y="5736082"/>
                    <a:pt x="907415" y="5736082"/>
                    <a:pt x="899795" y="5728462"/>
                  </a:cubicBezTo>
                  <a:close/>
                  <a:moveTo>
                    <a:pt x="6009132" y="5583555"/>
                  </a:moveTo>
                  <a:cubicBezTo>
                    <a:pt x="5986272" y="5568315"/>
                    <a:pt x="5986272" y="5545455"/>
                    <a:pt x="6001512" y="5530088"/>
                  </a:cubicBezTo>
                  <a:cubicBezTo>
                    <a:pt x="6016752" y="5514848"/>
                    <a:pt x="6039612" y="5514848"/>
                    <a:pt x="6054852" y="5522468"/>
                  </a:cubicBezTo>
                  <a:cubicBezTo>
                    <a:pt x="6070092" y="5537708"/>
                    <a:pt x="6070092" y="5560568"/>
                    <a:pt x="6062472" y="5575935"/>
                  </a:cubicBezTo>
                  <a:cubicBezTo>
                    <a:pt x="6054852" y="5591175"/>
                    <a:pt x="6039612" y="5591175"/>
                    <a:pt x="6031992" y="5591175"/>
                  </a:cubicBezTo>
                  <a:cubicBezTo>
                    <a:pt x="6024372" y="5591175"/>
                    <a:pt x="6009132" y="5591175"/>
                    <a:pt x="6009132" y="5583555"/>
                  </a:cubicBezTo>
                  <a:close/>
                  <a:moveTo>
                    <a:pt x="762508" y="5560695"/>
                  </a:moveTo>
                  <a:cubicBezTo>
                    <a:pt x="747268" y="5545455"/>
                    <a:pt x="747268" y="5522595"/>
                    <a:pt x="762508" y="5507228"/>
                  </a:cubicBezTo>
                  <a:cubicBezTo>
                    <a:pt x="785368" y="5499608"/>
                    <a:pt x="808228" y="5499608"/>
                    <a:pt x="823468" y="5514848"/>
                  </a:cubicBezTo>
                  <a:cubicBezTo>
                    <a:pt x="831088" y="5530088"/>
                    <a:pt x="831088" y="5552948"/>
                    <a:pt x="815848" y="5568315"/>
                  </a:cubicBezTo>
                  <a:cubicBezTo>
                    <a:pt x="808228" y="5575935"/>
                    <a:pt x="800608" y="5575935"/>
                    <a:pt x="792988" y="5575935"/>
                  </a:cubicBezTo>
                  <a:cubicBezTo>
                    <a:pt x="777748" y="5575935"/>
                    <a:pt x="770128" y="5575935"/>
                    <a:pt x="762508" y="5560695"/>
                  </a:cubicBezTo>
                  <a:close/>
                  <a:moveTo>
                    <a:pt x="6138799" y="5415788"/>
                  </a:moveTo>
                  <a:cubicBezTo>
                    <a:pt x="6123559" y="5400548"/>
                    <a:pt x="6115939" y="5377688"/>
                    <a:pt x="6131179" y="5362321"/>
                  </a:cubicBezTo>
                  <a:cubicBezTo>
                    <a:pt x="6138799" y="5347081"/>
                    <a:pt x="6161659" y="5339461"/>
                    <a:pt x="6184519" y="5354701"/>
                  </a:cubicBezTo>
                  <a:cubicBezTo>
                    <a:pt x="6199759" y="5369941"/>
                    <a:pt x="6199759" y="5392801"/>
                    <a:pt x="6192139" y="5408168"/>
                  </a:cubicBezTo>
                  <a:cubicBezTo>
                    <a:pt x="6184519" y="5415788"/>
                    <a:pt x="6169279" y="5423408"/>
                    <a:pt x="6161659" y="5423408"/>
                  </a:cubicBezTo>
                  <a:cubicBezTo>
                    <a:pt x="6154039" y="5423408"/>
                    <a:pt x="6146419" y="5423408"/>
                    <a:pt x="6138799" y="5415788"/>
                  </a:cubicBezTo>
                  <a:close/>
                  <a:moveTo>
                    <a:pt x="632841" y="5392928"/>
                  </a:moveTo>
                  <a:cubicBezTo>
                    <a:pt x="617601" y="5370068"/>
                    <a:pt x="625221" y="5347208"/>
                    <a:pt x="640461" y="5339461"/>
                  </a:cubicBezTo>
                  <a:cubicBezTo>
                    <a:pt x="655701" y="5324221"/>
                    <a:pt x="678561" y="5331841"/>
                    <a:pt x="693801" y="5347081"/>
                  </a:cubicBezTo>
                  <a:cubicBezTo>
                    <a:pt x="701421" y="5362321"/>
                    <a:pt x="701421" y="5385181"/>
                    <a:pt x="686181" y="5400548"/>
                  </a:cubicBezTo>
                  <a:cubicBezTo>
                    <a:pt x="678561" y="5408168"/>
                    <a:pt x="670941" y="5408168"/>
                    <a:pt x="663321" y="5408168"/>
                  </a:cubicBezTo>
                  <a:cubicBezTo>
                    <a:pt x="648081" y="5408168"/>
                    <a:pt x="640461" y="5400548"/>
                    <a:pt x="632841" y="5392928"/>
                  </a:cubicBezTo>
                  <a:close/>
                  <a:moveTo>
                    <a:pt x="6260719" y="5240401"/>
                  </a:moveTo>
                  <a:cubicBezTo>
                    <a:pt x="6237859" y="5225161"/>
                    <a:pt x="6237859" y="5202301"/>
                    <a:pt x="6245479" y="5186934"/>
                  </a:cubicBezTo>
                  <a:cubicBezTo>
                    <a:pt x="6260719" y="5171694"/>
                    <a:pt x="6283579" y="5164074"/>
                    <a:pt x="6298819" y="5171694"/>
                  </a:cubicBezTo>
                  <a:cubicBezTo>
                    <a:pt x="6314059" y="5186934"/>
                    <a:pt x="6321679" y="5209794"/>
                    <a:pt x="6314059" y="5225161"/>
                  </a:cubicBezTo>
                  <a:cubicBezTo>
                    <a:pt x="6306439" y="5240401"/>
                    <a:pt x="6291199" y="5248021"/>
                    <a:pt x="6275959" y="5248021"/>
                  </a:cubicBezTo>
                  <a:cubicBezTo>
                    <a:pt x="6275959" y="5248021"/>
                    <a:pt x="6268339" y="5240401"/>
                    <a:pt x="6260719" y="5240401"/>
                  </a:cubicBezTo>
                  <a:close/>
                  <a:moveTo>
                    <a:pt x="510794" y="5209921"/>
                  </a:moveTo>
                  <a:cubicBezTo>
                    <a:pt x="495554" y="5194681"/>
                    <a:pt x="503174" y="5171821"/>
                    <a:pt x="526034" y="5156454"/>
                  </a:cubicBezTo>
                  <a:cubicBezTo>
                    <a:pt x="541274" y="5148834"/>
                    <a:pt x="564134" y="5148834"/>
                    <a:pt x="571754" y="5171694"/>
                  </a:cubicBezTo>
                  <a:cubicBezTo>
                    <a:pt x="586994" y="5186934"/>
                    <a:pt x="579374" y="5209794"/>
                    <a:pt x="564134" y="5225161"/>
                  </a:cubicBezTo>
                  <a:cubicBezTo>
                    <a:pt x="556514" y="5225161"/>
                    <a:pt x="548894" y="5225161"/>
                    <a:pt x="541274" y="5225161"/>
                  </a:cubicBezTo>
                  <a:cubicBezTo>
                    <a:pt x="526034" y="5225161"/>
                    <a:pt x="518414" y="5225161"/>
                    <a:pt x="510794" y="5209921"/>
                  </a:cubicBezTo>
                  <a:close/>
                  <a:moveTo>
                    <a:pt x="6367526" y="5057394"/>
                  </a:moveTo>
                  <a:cubicBezTo>
                    <a:pt x="6352286" y="5042154"/>
                    <a:pt x="6344666" y="5019294"/>
                    <a:pt x="6352286" y="5003927"/>
                  </a:cubicBezTo>
                  <a:cubicBezTo>
                    <a:pt x="6367526" y="4988687"/>
                    <a:pt x="6390386" y="4981067"/>
                    <a:pt x="6405626" y="4988687"/>
                  </a:cubicBezTo>
                  <a:cubicBezTo>
                    <a:pt x="6420866" y="4996307"/>
                    <a:pt x="6428486" y="5019167"/>
                    <a:pt x="6420866" y="5042154"/>
                  </a:cubicBezTo>
                  <a:cubicBezTo>
                    <a:pt x="6413246" y="5049774"/>
                    <a:pt x="6398006" y="5057394"/>
                    <a:pt x="6390386" y="5057394"/>
                  </a:cubicBezTo>
                  <a:cubicBezTo>
                    <a:pt x="6382766" y="5057394"/>
                    <a:pt x="6375146" y="5057394"/>
                    <a:pt x="6367526" y="5057394"/>
                  </a:cubicBezTo>
                  <a:close/>
                  <a:moveTo>
                    <a:pt x="404114" y="5019294"/>
                  </a:moveTo>
                  <a:cubicBezTo>
                    <a:pt x="388874" y="5004054"/>
                    <a:pt x="396494" y="4981194"/>
                    <a:pt x="419354" y="4973574"/>
                  </a:cubicBezTo>
                  <a:cubicBezTo>
                    <a:pt x="434594" y="4958334"/>
                    <a:pt x="457454" y="4965954"/>
                    <a:pt x="472694" y="4988814"/>
                  </a:cubicBezTo>
                  <a:cubicBezTo>
                    <a:pt x="480314" y="5004054"/>
                    <a:pt x="472694" y="5026914"/>
                    <a:pt x="449834" y="5034534"/>
                  </a:cubicBezTo>
                  <a:cubicBezTo>
                    <a:pt x="449834" y="5042154"/>
                    <a:pt x="442214" y="5042154"/>
                    <a:pt x="434594" y="5042154"/>
                  </a:cubicBezTo>
                  <a:cubicBezTo>
                    <a:pt x="419354" y="5042154"/>
                    <a:pt x="411734" y="5034534"/>
                    <a:pt x="404114" y="5019294"/>
                  </a:cubicBezTo>
                  <a:close/>
                  <a:moveTo>
                    <a:pt x="6466713" y="4866767"/>
                  </a:moveTo>
                  <a:cubicBezTo>
                    <a:pt x="6451473" y="4859147"/>
                    <a:pt x="6436233" y="4836287"/>
                    <a:pt x="6451473" y="4813300"/>
                  </a:cubicBezTo>
                  <a:cubicBezTo>
                    <a:pt x="6459093" y="4798060"/>
                    <a:pt x="6481953" y="4790440"/>
                    <a:pt x="6497193" y="4798060"/>
                  </a:cubicBezTo>
                  <a:cubicBezTo>
                    <a:pt x="6520053" y="4805680"/>
                    <a:pt x="6527673" y="4828540"/>
                    <a:pt x="6520053" y="4843780"/>
                  </a:cubicBezTo>
                  <a:cubicBezTo>
                    <a:pt x="6512433" y="4859020"/>
                    <a:pt x="6497193" y="4866640"/>
                    <a:pt x="6481953" y="4866640"/>
                  </a:cubicBezTo>
                  <a:cubicBezTo>
                    <a:pt x="6474333" y="4866640"/>
                    <a:pt x="6474333" y="4866640"/>
                    <a:pt x="6466713" y="4866640"/>
                  </a:cubicBezTo>
                  <a:close/>
                  <a:moveTo>
                    <a:pt x="305054" y="4828540"/>
                  </a:moveTo>
                  <a:cubicBezTo>
                    <a:pt x="297434" y="4805680"/>
                    <a:pt x="305054" y="4782820"/>
                    <a:pt x="327914" y="4775073"/>
                  </a:cubicBezTo>
                  <a:cubicBezTo>
                    <a:pt x="343154" y="4767453"/>
                    <a:pt x="366014" y="4775073"/>
                    <a:pt x="373634" y="4797933"/>
                  </a:cubicBezTo>
                  <a:cubicBezTo>
                    <a:pt x="381254" y="4813173"/>
                    <a:pt x="373634" y="4836033"/>
                    <a:pt x="358394" y="4843653"/>
                  </a:cubicBezTo>
                  <a:cubicBezTo>
                    <a:pt x="350774" y="4851273"/>
                    <a:pt x="343154" y="4851273"/>
                    <a:pt x="343154" y="4851273"/>
                  </a:cubicBezTo>
                  <a:cubicBezTo>
                    <a:pt x="327914" y="4851273"/>
                    <a:pt x="312674" y="4843653"/>
                    <a:pt x="305054" y="4828413"/>
                  </a:cubicBezTo>
                  <a:close/>
                  <a:moveTo>
                    <a:pt x="6550660" y="4668520"/>
                  </a:moveTo>
                  <a:cubicBezTo>
                    <a:pt x="6535420" y="4660900"/>
                    <a:pt x="6520180" y="4638040"/>
                    <a:pt x="6527800" y="4622800"/>
                  </a:cubicBezTo>
                  <a:cubicBezTo>
                    <a:pt x="6535420" y="4599940"/>
                    <a:pt x="6558280" y="4592320"/>
                    <a:pt x="6581140" y="4599940"/>
                  </a:cubicBezTo>
                  <a:cubicBezTo>
                    <a:pt x="6604000" y="4607560"/>
                    <a:pt x="6611620" y="4630420"/>
                    <a:pt x="6604000" y="4645660"/>
                  </a:cubicBezTo>
                  <a:cubicBezTo>
                    <a:pt x="6596380" y="4660900"/>
                    <a:pt x="6581140" y="4668520"/>
                    <a:pt x="6565900" y="4668520"/>
                  </a:cubicBezTo>
                  <a:cubicBezTo>
                    <a:pt x="6565900" y="4668520"/>
                    <a:pt x="6558280" y="4668520"/>
                    <a:pt x="6550660" y="4668520"/>
                  </a:cubicBezTo>
                  <a:close/>
                  <a:moveTo>
                    <a:pt x="221107" y="4630420"/>
                  </a:moveTo>
                  <a:cubicBezTo>
                    <a:pt x="213487" y="4607560"/>
                    <a:pt x="228727" y="4584700"/>
                    <a:pt x="243967" y="4576953"/>
                  </a:cubicBezTo>
                  <a:cubicBezTo>
                    <a:pt x="266827" y="4569333"/>
                    <a:pt x="289687" y="4584573"/>
                    <a:pt x="297307" y="4599813"/>
                  </a:cubicBezTo>
                  <a:cubicBezTo>
                    <a:pt x="304927" y="4622673"/>
                    <a:pt x="289687" y="4645533"/>
                    <a:pt x="274447" y="4653280"/>
                  </a:cubicBezTo>
                  <a:cubicBezTo>
                    <a:pt x="266827" y="4653280"/>
                    <a:pt x="266827" y="4653280"/>
                    <a:pt x="259207" y="4653280"/>
                  </a:cubicBezTo>
                  <a:cubicBezTo>
                    <a:pt x="243967" y="4653280"/>
                    <a:pt x="228727" y="4645660"/>
                    <a:pt x="221107" y="4630420"/>
                  </a:cubicBezTo>
                  <a:close/>
                  <a:moveTo>
                    <a:pt x="6626860" y="4470146"/>
                  </a:moveTo>
                  <a:cubicBezTo>
                    <a:pt x="6604000" y="4462526"/>
                    <a:pt x="6596380" y="4439666"/>
                    <a:pt x="6604000" y="4416679"/>
                  </a:cubicBezTo>
                  <a:cubicBezTo>
                    <a:pt x="6604000" y="4401439"/>
                    <a:pt x="6626860" y="4386199"/>
                    <a:pt x="6649720" y="4393819"/>
                  </a:cubicBezTo>
                  <a:cubicBezTo>
                    <a:pt x="6672580" y="4401439"/>
                    <a:pt x="6680200" y="4424299"/>
                    <a:pt x="6672580" y="4439539"/>
                  </a:cubicBezTo>
                  <a:cubicBezTo>
                    <a:pt x="6672580" y="4454779"/>
                    <a:pt x="6657340" y="4470019"/>
                    <a:pt x="6634480" y="4470019"/>
                  </a:cubicBezTo>
                  <a:cubicBezTo>
                    <a:pt x="6634480" y="4470019"/>
                    <a:pt x="6626860" y="4470019"/>
                    <a:pt x="6626860" y="4470019"/>
                  </a:cubicBezTo>
                  <a:close/>
                  <a:moveTo>
                    <a:pt x="152527" y="4424299"/>
                  </a:moveTo>
                  <a:cubicBezTo>
                    <a:pt x="144907" y="4401439"/>
                    <a:pt x="160147" y="4378579"/>
                    <a:pt x="175387" y="4378579"/>
                  </a:cubicBezTo>
                  <a:cubicBezTo>
                    <a:pt x="198247" y="4370959"/>
                    <a:pt x="221107" y="4378579"/>
                    <a:pt x="228727" y="4401439"/>
                  </a:cubicBezTo>
                  <a:cubicBezTo>
                    <a:pt x="228727" y="4424299"/>
                    <a:pt x="221107" y="4439539"/>
                    <a:pt x="198247" y="4447159"/>
                  </a:cubicBezTo>
                  <a:cubicBezTo>
                    <a:pt x="198247" y="4447159"/>
                    <a:pt x="190627" y="4447159"/>
                    <a:pt x="190627" y="4447159"/>
                  </a:cubicBezTo>
                  <a:cubicBezTo>
                    <a:pt x="175387" y="4447159"/>
                    <a:pt x="160147" y="4439539"/>
                    <a:pt x="152527" y="4424299"/>
                  </a:cubicBezTo>
                  <a:close/>
                  <a:moveTo>
                    <a:pt x="6687947" y="4264025"/>
                  </a:moveTo>
                  <a:cubicBezTo>
                    <a:pt x="6665086" y="4256405"/>
                    <a:pt x="6649847" y="4233545"/>
                    <a:pt x="6657467" y="4218305"/>
                  </a:cubicBezTo>
                  <a:cubicBezTo>
                    <a:pt x="6665086" y="4195445"/>
                    <a:pt x="6680326" y="4180205"/>
                    <a:pt x="6703186" y="4187825"/>
                  </a:cubicBezTo>
                  <a:cubicBezTo>
                    <a:pt x="6726047" y="4195445"/>
                    <a:pt x="6733667" y="4210685"/>
                    <a:pt x="6733667" y="4233545"/>
                  </a:cubicBezTo>
                  <a:cubicBezTo>
                    <a:pt x="6726047" y="4248785"/>
                    <a:pt x="6710807" y="4264025"/>
                    <a:pt x="6695567" y="4264025"/>
                  </a:cubicBezTo>
                  <a:cubicBezTo>
                    <a:pt x="6695567" y="4264025"/>
                    <a:pt x="6687947" y="4264025"/>
                    <a:pt x="6687947" y="4264025"/>
                  </a:cubicBezTo>
                  <a:close/>
                  <a:moveTo>
                    <a:pt x="99187" y="4210812"/>
                  </a:moveTo>
                  <a:cubicBezTo>
                    <a:pt x="91567" y="4195572"/>
                    <a:pt x="106807" y="4172712"/>
                    <a:pt x="122047" y="4165092"/>
                  </a:cubicBezTo>
                  <a:cubicBezTo>
                    <a:pt x="144907" y="4165092"/>
                    <a:pt x="167767" y="4172712"/>
                    <a:pt x="167767" y="4195572"/>
                  </a:cubicBezTo>
                  <a:cubicBezTo>
                    <a:pt x="175387" y="4218432"/>
                    <a:pt x="160147" y="4241292"/>
                    <a:pt x="144907" y="4241292"/>
                  </a:cubicBezTo>
                  <a:cubicBezTo>
                    <a:pt x="137287" y="4241292"/>
                    <a:pt x="137287" y="4241292"/>
                    <a:pt x="129667" y="4241292"/>
                  </a:cubicBezTo>
                  <a:cubicBezTo>
                    <a:pt x="114427" y="4241292"/>
                    <a:pt x="99187" y="4233672"/>
                    <a:pt x="99187" y="4210812"/>
                  </a:cubicBezTo>
                  <a:close/>
                  <a:moveTo>
                    <a:pt x="6733667" y="4050538"/>
                  </a:moveTo>
                  <a:cubicBezTo>
                    <a:pt x="6710807" y="4050538"/>
                    <a:pt x="6695567" y="4027678"/>
                    <a:pt x="6703187" y="4004818"/>
                  </a:cubicBezTo>
                  <a:cubicBezTo>
                    <a:pt x="6703187" y="3989578"/>
                    <a:pt x="6726048" y="3974338"/>
                    <a:pt x="6748907" y="3974338"/>
                  </a:cubicBezTo>
                  <a:cubicBezTo>
                    <a:pt x="6764148" y="3981958"/>
                    <a:pt x="6779387" y="3997198"/>
                    <a:pt x="6779387" y="4020058"/>
                  </a:cubicBezTo>
                  <a:cubicBezTo>
                    <a:pt x="6771767" y="4042918"/>
                    <a:pt x="6756527" y="4050538"/>
                    <a:pt x="6741287" y="4050538"/>
                  </a:cubicBezTo>
                  <a:cubicBezTo>
                    <a:pt x="6741287" y="4050538"/>
                    <a:pt x="6733667" y="4050538"/>
                    <a:pt x="6733667" y="4050538"/>
                  </a:cubicBezTo>
                  <a:close/>
                  <a:moveTo>
                    <a:pt x="53340" y="4004818"/>
                  </a:moveTo>
                  <a:cubicBezTo>
                    <a:pt x="45720" y="3981958"/>
                    <a:pt x="60960" y="3959098"/>
                    <a:pt x="83820" y="3959098"/>
                  </a:cubicBezTo>
                  <a:cubicBezTo>
                    <a:pt x="106680" y="3951478"/>
                    <a:pt x="121920" y="3966718"/>
                    <a:pt x="129540" y="3989578"/>
                  </a:cubicBezTo>
                  <a:cubicBezTo>
                    <a:pt x="129540" y="4012438"/>
                    <a:pt x="114300" y="4027678"/>
                    <a:pt x="99060" y="4035298"/>
                  </a:cubicBezTo>
                  <a:cubicBezTo>
                    <a:pt x="91440" y="4035298"/>
                    <a:pt x="91440" y="4035298"/>
                    <a:pt x="91440" y="4035298"/>
                  </a:cubicBezTo>
                  <a:cubicBezTo>
                    <a:pt x="68580" y="4035298"/>
                    <a:pt x="53340" y="4020058"/>
                    <a:pt x="53340" y="4004818"/>
                  </a:cubicBezTo>
                  <a:close/>
                  <a:moveTo>
                    <a:pt x="6764147" y="3836924"/>
                  </a:moveTo>
                  <a:cubicBezTo>
                    <a:pt x="6748907" y="3836924"/>
                    <a:pt x="6733667" y="3821684"/>
                    <a:pt x="6733667" y="3798824"/>
                  </a:cubicBezTo>
                  <a:cubicBezTo>
                    <a:pt x="6733667" y="3775964"/>
                    <a:pt x="6756526" y="3760724"/>
                    <a:pt x="6771767" y="3768344"/>
                  </a:cubicBezTo>
                  <a:cubicBezTo>
                    <a:pt x="6794626" y="3768344"/>
                    <a:pt x="6809867" y="3783584"/>
                    <a:pt x="6809867" y="3806444"/>
                  </a:cubicBezTo>
                  <a:cubicBezTo>
                    <a:pt x="6809867" y="3829304"/>
                    <a:pt x="6787007" y="3844544"/>
                    <a:pt x="6771767" y="3844544"/>
                  </a:cubicBezTo>
                  <a:cubicBezTo>
                    <a:pt x="6771767" y="3844544"/>
                    <a:pt x="6764147" y="3836924"/>
                    <a:pt x="6764147" y="3836924"/>
                  </a:cubicBezTo>
                  <a:close/>
                  <a:moveTo>
                    <a:pt x="22860" y="3791204"/>
                  </a:moveTo>
                  <a:cubicBezTo>
                    <a:pt x="22860" y="3768344"/>
                    <a:pt x="38100" y="3745484"/>
                    <a:pt x="53340" y="3745484"/>
                  </a:cubicBezTo>
                  <a:cubicBezTo>
                    <a:pt x="76200" y="3745484"/>
                    <a:pt x="99060" y="3760724"/>
                    <a:pt x="99060" y="3775964"/>
                  </a:cubicBezTo>
                  <a:cubicBezTo>
                    <a:pt x="99060" y="3798824"/>
                    <a:pt x="83820" y="3821684"/>
                    <a:pt x="60960" y="3821684"/>
                  </a:cubicBezTo>
                  <a:cubicBezTo>
                    <a:pt x="38100" y="3821684"/>
                    <a:pt x="22860" y="3806444"/>
                    <a:pt x="22860" y="3791204"/>
                  </a:cubicBezTo>
                  <a:close/>
                  <a:moveTo>
                    <a:pt x="6787007" y="3623310"/>
                  </a:moveTo>
                  <a:cubicBezTo>
                    <a:pt x="6764147" y="3623310"/>
                    <a:pt x="6748907" y="3608070"/>
                    <a:pt x="6748907" y="3585210"/>
                  </a:cubicBezTo>
                  <a:cubicBezTo>
                    <a:pt x="6748907" y="3562350"/>
                    <a:pt x="6771767" y="3547110"/>
                    <a:pt x="6787007" y="3554730"/>
                  </a:cubicBezTo>
                  <a:cubicBezTo>
                    <a:pt x="6809867" y="3554730"/>
                    <a:pt x="6825107" y="3569970"/>
                    <a:pt x="6825107" y="3592830"/>
                  </a:cubicBezTo>
                  <a:cubicBezTo>
                    <a:pt x="6825107" y="3608070"/>
                    <a:pt x="6809867" y="3630930"/>
                    <a:pt x="6787007" y="3630930"/>
                  </a:cubicBezTo>
                  <a:cubicBezTo>
                    <a:pt x="6787007" y="3630930"/>
                    <a:pt x="6787007" y="3630930"/>
                    <a:pt x="6787007" y="3623310"/>
                  </a:cubicBezTo>
                  <a:close/>
                  <a:moveTo>
                    <a:pt x="7620" y="3569970"/>
                  </a:moveTo>
                  <a:cubicBezTo>
                    <a:pt x="7620" y="3547110"/>
                    <a:pt x="22860" y="3531870"/>
                    <a:pt x="45720" y="3531870"/>
                  </a:cubicBezTo>
                  <a:cubicBezTo>
                    <a:pt x="60960" y="3531870"/>
                    <a:pt x="83820" y="3547110"/>
                    <a:pt x="83820" y="3569970"/>
                  </a:cubicBezTo>
                  <a:cubicBezTo>
                    <a:pt x="83820" y="3592830"/>
                    <a:pt x="68580" y="3608070"/>
                    <a:pt x="45720" y="3608070"/>
                  </a:cubicBezTo>
                  <a:cubicBezTo>
                    <a:pt x="22860" y="3608070"/>
                    <a:pt x="7620" y="3592830"/>
                    <a:pt x="7620" y="3569970"/>
                  </a:cubicBezTo>
                  <a:close/>
                  <a:moveTo>
                    <a:pt x="6756526" y="3371596"/>
                  </a:moveTo>
                  <a:cubicBezTo>
                    <a:pt x="6756526" y="3356356"/>
                    <a:pt x="6771767" y="3333496"/>
                    <a:pt x="6794626" y="3333496"/>
                  </a:cubicBezTo>
                  <a:cubicBezTo>
                    <a:pt x="6809867" y="3333496"/>
                    <a:pt x="6832726" y="3356356"/>
                    <a:pt x="6832726" y="3371596"/>
                  </a:cubicBezTo>
                  <a:cubicBezTo>
                    <a:pt x="6832726" y="3394456"/>
                    <a:pt x="6809867" y="3409696"/>
                    <a:pt x="6794626" y="3409696"/>
                  </a:cubicBezTo>
                  <a:cubicBezTo>
                    <a:pt x="6771767" y="3409696"/>
                    <a:pt x="6756526" y="3394456"/>
                    <a:pt x="6756526" y="3371596"/>
                  </a:cubicBezTo>
                  <a:close/>
                  <a:moveTo>
                    <a:pt x="38100" y="3394456"/>
                  </a:moveTo>
                  <a:cubicBezTo>
                    <a:pt x="22860" y="3394456"/>
                    <a:pt x="0" y="3379216"/>
                    <a:pt x="0" y="3356356"/>
                  </a:cubicBezTo>
                  <a:cubicBezTo>
                    <a:pt x="0" y="3333496"/>
                    <a:pt x="22860" y="3318256"/>
                    <a:pt x="38100" y="3318256"/>
                  </a:cubicBezTo>
                  <a:cubicBezTo>
                    <a:pt x="60960" y="3318256"/>
                    <a:pt x="76200" y="3333496"/>
                    <a:pt x="76200" y="3356356"/>
                  </a:cubicBezTo>
                  <a:cubicBezTo>
                    <a:pt x="76200" y="3379216"/>
                    <a:pt x="60960" y="3394456"/>
                    <a:pt x="38100" y="3394456"/>
                  </a:cubicBezTo>
                  <a:close/>
                  <a:moveTo>
                    <a:pt x="6741287" y="3165602"/>
                  </a:moveTo>
                  <a:cubicBezTo>
                    <a:pt x="6741287" y="3142742"/>
                    <a:pt x="6756527" y="3127502"/>
                    <a:pt x="6779387" y="3119882"/>
                  </a:cubicBezTo>
                  <a:cubicBezTo>
                    <a:pt x="6802247" y="3119882"/>
                    <a:pt x="6817487" y="3135122"/>
                    <a:pt x="6817487" y="3157982"/>
                  </a:cubicBezTo>
                  <a:cubicBezTo>
                    <a:pt x="6825107" y="3180842"/>
                    <a:pt x="6809867" y="3196082"/>
                    <a:pt x="6787007" y="3196082"/>
                  </a:cubicBezTo>
                  <a:cubicBezTo>
                    <a:pt x="6787007" y="3196082"/>
                    <a:pt x="6787007" y="3196082"/>
                    <a:pt x="6779387" y="3196082"/>
                  </a:cubicBezTo>
                  <a:cubicBezTo>
                    <a:pt x="6764147" y="3196082"/>
                    <a:pt x="6748907" y="3180842"/>
                    <a:pt x="6741287" y="3165602"/>
                  </a:cubicBezTo>
                  <a:close/>
                  <a:moveTo>
                    <a:pt x="45720" y="3180842"/>
                  </a:moveTo>
                  <a:cubicBezTo>
                    <a:pt x="30480" y="3180842"/>
                    <a:pt x="15240" y="3157982"/>
                    <a:pt x="15240" y="3135122"/>
                  </a:cubicBezTo>
                  <a:cubicBezTo>
                    <a:pt x="15240" y="3119882"/>
                    <a:pt x="30480" y="3104642"/>
                    <a:pt x="53340" y="3104642"/>
                  </a:cubicBezTo>
                  <a:cubicBezTo>
                    <a:pt x="76200" y="3104642"/>
                    <a:pt x="91440" y="3119882"/>
                    <a:pt x="91440" y="3142742"/>
                  </a:cubicBezTo>
                  <a:cubicBezTo>
                    <a:pt x="91440" y="3165602"/>
                    <a:pt x="68580" y="3180842"/>
                    <a:pt x="53340" y="3180842"/>
                  </a:cubicBezTo>
                  <a:cubicBezTo>
                    <a:pt x="53340" y="3180842"/>
                    <a:pt x="45720" y="3180842"/>
                    <a:pt x="45720" y="3180842"/>
                  </a:cubicBezTo>
                  <a:close/>
                  <a:moveTo>
                    <a:pt x="6718426" y="2951988"/>
                  </a:moveTo>
                  <a:cubicBezTo>
                    <a:pt x="6718426" y="2929128"/>
                    <a:pt x="6733667" y="2913888"/>
                    <a:pt x="6756526" y="2906268"/>
                  </a:cubicBezTo>
                  <a:cubicBezTo>
                    <a:pt x="6771767" y="2906268"/>
                    <a:pt x="6794626" y="2921508"/>
                    <a:pt x="6794626" y="2944368"/>
                  </a:cubicBezTo>
                  <a:cubicBezTo>
                    <a:pt x="6802247" y="2959608"/>
                    <a:pt x="6787007" y="2982468"/>
                    <a:pt x="6764147" y="2982468"/>
                  </a:cubicBezTo>
                  <a:cubicBezTo>
                    <a:pt x="6764147" y="2982468"/>
                    <a:pt x="6764147" y="2982468"/>
                    <a:pt x="6756526" y="2982468"/>
                  </a:cubicBezTo>
                  <a:cubicBezTo>
                    <a:pt x="6741287" y="2982468"/>
                    <a:pt x="6726047" y="2974848"/>
                    <a:pt x="6718426" y="2951988"/>
                  </a:cubicBezTo>
                  <a:close/>
                  <a:moveTo>
                    <a:pt x="68580" y="2967228"/>
                  </a:moveTo>
                  <a:cubicBezTo>
                    <a:pt x="45720" y="2959608"/>
                    <a:pt x="38100" y="2944368"/>
                    <a:pt x="38100" y="2921508"/>
                  </a:cubicBezTo>
                  <a:cubicBezTo>
                    <a:pt x="38100" y="2898648"/>
                    <a:pt x="60960" y="2891028"/>
                    <a:pt x="83820" y="2891028"/>
                  </a:cubicBezTo>
                  <a:cubicBezTo>
                    <a:pt x="99060" y="2891028"/>
                    <a:pt x="114300" y="2913888"/>
                    <a:pt x="114300" y="2936748"/>
                  </a:cubicBezTo>
                  <a:cubicBezTo>
                    <a:pt x="106680" y="2951988"/>
                    <a:pt x="91440" y="2967228"/>
                    <a:pt x="76200" y="2967228"/>
                  </a:cubicBezTo>
                  <a:cubicBezTo>
                    <a:pt x="76200" y="2967228"/>
                    <a:pt x="68580" y="2967228"/>
                    <a:pt x="68580" y="2967228"/>
                  </a:cubicBezTo>
                  <a:close/>
                  <a:moveTo>
                    <a:pt x="6687820" y="2745994"/>
                  </a:moveTo>
                  <a:cubicBezTo>
                    <a:pt x="6680200" y="2723134"/>
                    <a:pt x="6695440" y="2700274"/>
                    <a:pt x="6718300" y="2700274"/>
                  </a:cubicBezTo>
                  <a:cubicBezTo>
                    <a:pt x="6733540" y="2692654"/>
                    <a:pt x="6756400" y="2707894"/>
                    <a:pt x="6764020" y="2730754"/>
                  </a:cubicBezTo>
                  <a:cubicBezTo>
                    <a:pt x="6764020" y="2745994"/>
                    <a:pt x="6748780" y="2768854"/>
                    <a:pt x="6733540" y="2776474"/>
                  </a:cubicBezTo>
                  <a:cubicBezTo>
                    <a:pt x="6725920" y="2776474"/>
                    <a:pt x="6725920" y="2776474"/>
                    <a:pt x="6725920" y="2776474"/>
                  </a:cubicBezTo>
                  <a:cubicBezTo>
                    <a:pt x="6703060" y="2776474"/>
                    <a:pt x="6687820" y="2761234"/>
                    <a:pt x="6687820" y="2745994"/>
                  </a:cubicBezTo>
                  <a:close/>
                  <a:moveTo>
                    <a:pt x="106680" y="2753614"/>
                  </a:moveTo>
                  <a:cubicBezTo>
                    <a:pt x="83820" y="2753614"/>
                    <a:pt x="68580" y="2730754"/>
                    <a:pt x="76200" y="2707894"/>
                  </a:cubicBezTo>
                  <a:cubicBezTo>
                    <a:pt x="76200" y="2685034"/>
                    <a:pt x="99060" y="2677414"/>
                    <a:pt x="121920" y="2677414"/>
                  </a:cubicBezTo>
                  <a:cubicBezTo>
                    <a:pt x="144780" y="2685034"/>
                    <a:pt x="152400" y="2707894"/>
                    <a:pt x="152400" y="2723134"/>
                  </a:cubicBezTo>
                  <a:cubicBezTo>
                    <a:pt x="144780" y="2745994"/>
                    <a:pt x="129540" y="2753614"/>
                    <a:pt x="114300" y="2753614"/>
                  </a:cubicBezTo>
                  <a:cubicBezTo>
                    <a:pt x="106680" y="2753614"/>
                    <a:pt x="106680" y="2753614"/>
                    <a:pt x="106680" y="2753614"/>
                  </a:cubicBezTo>
                  <a:close/>
                  <a:moveTo>
                    <a:pt x="6634480" y="2540000"/>
                  </a:moveTo>
                  <a:cubicBezTo>
                    <a:pt x="6634480" y="2517140"/>
                    <a:pt x="6642100" y="2494280"/>
                    <a:pt x="6664960" y="2494280"/>
                  </a:cubicBezTo>
                  <a:cubicBezTo>
                    <a:pt x="6687820" y="2486660"/>
                    <a:pt x="6703060" y="2494280"/>
                    <a:pt x="6710680" y="2517140"/>
                  </a:cubicBezTo>
                  <a:cubicBezTo>
                    <a:pt x="6718300" y="2540000"/>
                    <a:pt x="6703060" y="2562860"/>
                    <a:pt x="6687820" y="2562860"/>
                  </a:cubicBezTo>
                  <a:cubicBezTo>
                    <a:pt x="6680200" y="2562860"/>
                    <a:pt x="6680200" y="2562860"/>
                    <a:pt x="6672580" y="2562860"/>
                  </a:cubicBezTo>
                  <a:cubicBezTo>
                    <a:pt x="6657340" y="2562860"/>
                    <a:pt x="6642100" y="2555240"/>
                    <a:pt x="6634480" y="2540000"/>
                  </a:cubicBezTo>
                  <a:close/>
                  <a:moveTo>
                    <a:pt x="152527" y="2547620"/>
                  </a:moveTo>
                  <a:cubicBezTo>
                    <a:pt x="129667" y="2540000"/>
                    <a:pt x="122047" y="2517140"/>
                    <a:pt x="129667" y="2501900"/>
                  </a:cubicBezTo>
                  <a:cubicBezTo>
                    <a:pt x="129667" y="2479040"/>
                    <a:pt x="152527" y="2463800"/>
                    <a:pt x="175387" y="2471420"/>
                  </a:cubicBezTo>
                  <a:cubicBezTo>
                    <a:pt x="190627" y="2479040"/>
                    <a:pt x="205867" y="2501900"/>
                    <a:pt x="198247" y="2517140"/>
                  </a:cubicBezTo>
                  <a:cubicBezTo>
                    <a:pt x="198247" y="2532380"/>
                    <a:pt x="183007" y="2547620"/>
                    <a:pt x="167767" y="2547620"/>
                  </a:cubicBezTo>
                  <a:cubicBezTo>
                    <a:pt x="160147" y="2547620"/>
                    <a:pt x="160147" y="2547620"/>
                    <a:pt x="152527" y="2547620"/>
                  </a:cubicBezTo>
                  <a:close/>
                  <a:moveTo>
                    <a:pt x="6573520" y="2334006"/>
                  </a:moveTo>
                  <a:cubicBezTo>
                    <a:pt x="6565900" y="2318766"/>
                    <a:pt x="6581139" y="2295906"/>
                    <a:pt x="6596380" y="2288286"/>
                  </a:cubicBezTo>
                  <a:cubicBezTo>
                    <a:pt x="6619239" y="2280666"/>
                    <a:pt x="6642100" y="2288286"/>
                    <a:pt x="6649720" y="2311146"/>
                  </a:cubicBezTo>
                  <a:cubicBezTo>
                    <a:pt x="6657339" y="2334006"/>
                    <a:pt x="6642100" y="2349246"/>
                    <a:pt x="6626860" y="2356866"/>
                  </a:cubicBezTo>
                  <a:cubicBezTo>
                    <a:pt x="6619239" y="2364486"/>
                    <a:pt x="6611620" y="2364486"/>
                    <a:pt x="6611620" y="2364486"/>
                  </a:cubicBezTo>
                  <a:cubicBezTo>
                    <a:pt x="6596380" y="2364486"/>
                    <a:pt x="6581139" y="2349246"/>
                    <a:pt x="6573520" y="2334006"/>
                  </a:cubicBezTo>
                  <a:close/>
                  <a:moveTo>
                    <a:pt x="213487" y="2341626"/>
                  </a:moveTo>
                  <a:cubicBezTo>
                    <a:pt x="198247" y="2334006"/>
                    <a:pt x="183007" y="2311146"/>
                    <a:pt x="190627" y="2288159"/>
                  </a:cubicBezTo>
                  <a:cubicBezTo>
                    <a:pt x="198247" y="2272919"/>
                    <a:pt x="221107" y="2257679"/>
                    <a:pt x="243967" y="2265299"/>
                  </a:cubicBezTo>
                  <a:cubicBezTo>
                    <a:pt x="259207" y="2272919"/>
                    <a:pt x="274447" y="2295779"/>
                    <a:pt x="266827" y="2318766"/>
                  </a:cubicBezTo>
                  <a:cubicBezTo>
                    <a:pt x="259207" y="2334006"/>
                    <a:pt x="243967" y="2341626"/>
                    <a:pt x="228727" y="2341626"/>
                  </a:cubicBezTo>
                  <a:cubicBezTo>
                    <a:pt x="221107" y="2341626"/>
                    <a:pt x="221107" y="2341626"/>
                    <a:pt x="213487" y="2341626"/>
                  </a:cubicBezTo>
                  <a:close/>
                  <a:moveTo>
                    <a:pt x="6497320" y="2135632"/>
                  </a:moveTo>
                  <a:cubicBezTo>
                    <a:pt x="6489700" y="2120392"/>
                    <a:pt x="6504940" y="2097532"/>
                    <a:pt x="6520180" y="2089912"/>
                  </a:cubicBezTo>
                  <a:cubicBezTo>
                    <a:pt x="6543040" y="2082292"/>
                    <a:pt x="6565900" y="2089912"/>
                    <a:pt x="6573520" y="2105152"/>
                  </a:cubicBezTo>
                  <a:cubicBezTo>
                    <a:pt x="6581140" y="2128012"/>
                    <a:pt x="6565900" y="2150872"/>
                    <a:pt x="6550660" y="2158619"/>
                  </a:cubicBezTo>
                  <a:cubicBezTo>
                    <a:pt x="6543040" y="2158619"/>
                    <a:pt x="6543040" y="2158619"/>
                    <a:pt x="6535420" y="2158619"/>
                  </a:cubicBezTo>
                  <a:cubicBezTo>
                    <a:pt x="6520180" y="2158619"/>
                    <a:pt x="6504940" y="2150999"/>
                    <a:pt x="6497320" y="2135759"/>
                  </a:cubicBezTo>
                  <a:close/>
                  <a:moveTo>
                    <a:pt x="289814" y="2143379"/>
                  </a:moveTo>
                  <a:cubicBezTo>
                    <a:pt x="274574" y="2128139"/>
                    <a:pt x="259334" y="2112899"/>
                    <a:pt x="266954" y="2089912"/>
                  </a:cubicBezTo>
                  <a:cubicBezTo>
                    <a:pt x="274574" y="2067052"/>
                    <a:pt x="297434" y="2059432"/>
                    <a:pt x="320294" y="2067052"/>
                  </a:cubicBezTo>
                  <a:cubicBezTo>
                    <a:pt x="335534" y="2074672"/>
                    <a:pt x="350774" y="2097532"/>
                    <a:pt x="343154" y="2120519"/>
                  </a:cubicBezTo>
                  <a:cubicBezTo>
                    <a:pt x="335534" y="2135759"/>
                    <a:pt x="320294" y="2143379"/>
                    <a:pt x="305054" y="2143379"/>
                  </a:cubicBezTo>
                  <a:cubicBezTo>
                    <a:pt x="297434" y="2143379"/>
                    <a:pt x="297434" y="2143379"/>
                    <a:pt x="289814" y="2143379"/>
                  </a:cubicBezTo>
                  <a:close/>
                  <a:moveTo>
                    <a:pt x="6413373" y="1945005"/>
                  </a:moveTo>
                  <a:cubicBezTo>
                    <a:pt x="6405753" y="1922145"/>
                    <a:pt x="6413373" y="1899285"/>
                    <a:pt x="6428613" y="1891538"/>
                  </a:cubicBezTo>
                  <a:cubicBezTo>
                    <a:pt x="6451473" y="1883918"/>
                    <a:pt x="6474333" y="1891538"/>
                    <a:pt x="6481953" y="1914398"/>
                  </a:cubicBezTo>
                  <a:cubicBezTo>
                    <a:pt x="6489573" y="1929638"/>
                    <a:pt x="6481953" y="1952498"/>
                    <a:pt x="6466713" y="1960118"/>
                  </a:cubicBezTo>
                  <a:cubicBezTo>
                    <a:pt x="6459093" y="1967738"/>
                    <a:pt x="6451473" y="1967738"/>
                    <a:pt x="6443853" y="1967738"/>
                  </a:cubicBezTo>
                  <a:cubicBezTo>
                    <a:pt x="6436233" y="1967738"/>
                    <a:pt x="6420993" y="1960118"/>
                    <a:pt x="6413373" y="1944878"/>
                  </a:cubicBezTo>
                  <a:close/>
                  <a:moveTo>
                    <a:pt x="381254" y="1944878"/>
                  </a:moveTo>
                  <a:cubicBezTo>
                    <a:pt x="358394" y="1937258"/>
                    <a:pt x="350774" y="1914398"/>
                    <a:pt x="358394" y="1891411"/>
                  </a:cubicBezTo>
                  <a:cubicBezTo>
                    <a:pt x="373634" y="1876171"/>
                    <a:pt x="396494" y="1868551"/>
                    <a:pt x="411734" y="1876171"/>
                  </a:cubicBezTo>
                  <a:cubicBezTo>
                    <a:pt x="426974" y="1883791"/>
                    <a:pt x="434594" y="1906651"/>
                    <a:pt x="426974" y="1929638"/>
                  </a:cubicBezTo>
                  <a:cubicBezTo>
                    <a:pt x="419354" y="1937258"/>
                    <a:pt x="411734" y="1944878"/>
                    <a:pt x="396494" y="1944878"/>
                  </a:cubicBezTo>
                  <a:cubicBezTo>
                    <a:pt x="388874" y="1944878"/>
                    <a:pt x="381254" y="1944878"/>
                    <a:pt x="381254" y="1944878"/>
                  </a:cubicBezTo>
                  <a:close/>
                  <a:moveTo>
                    <a:pt x="6314186" y="1754124"/>
                  </a:moveTo>
                  <a:cubicBezTo>
                    <a:pt x="6306566" y="1738884"/>
                    <a:pt x="6306566" y="1716024"/>
                    <a:pt x="6329426" y="1708404"/>
                  </a:cubicBezTo>
                  <a:cubicBezTo>
                    <a:pt x="6344666" y="1693164"/>
                    <a:pt x="6367526" y="1700784"/>
                    <a:pt x="6382766" y="1716024"/>
                  </a:cubicBezTo>
                  <a:cubicBezTo>
                    <a:pt x="6390386" y="1738884"/>
                    <a:pt x="6382766" y="1761744"/>
                    <a:pt x="6367526" y="1769491"/>
                  </a:cubicBezTo>
                  <a:cubicBezTo>
                    <a:pt x="6359906" y="1777111"/>
                    <a:pt x="6352286" y="1777111"/>
                    <a:pt x="6344666" y="1777111"/>
                  </a:cubicBezTo>
                  <a:cubicBezTo>
                    <a:pt x="6329426" y="1777111"/>
                    <a:pt x="6321806" y="1769491"/>
                    <a:pt x="6314186" y="1754251"/>
                  </a:cubicBezTo>
                  <a:close/>
                  <a:moveTo>
                    <a:pt x="480441" y="1754251"/>
                  </a:moveTo>
                  <a:cubicBezTo>
                    <a:pt x="457581" y="1746631"/>
                    <a:pt x="449961" y="1723771"/>
                    <a:pt x="465201" y="1700784"/>
                  </a:cubicBezTo>
                  <a:cubicBezTo>
                    <a:pt x="472821" y="1685544"/>
                    <a:pt x="495681" y="1677924"/>
                    <a:pt x="518541" y="1685544"/>
                  </a:cubicBezTo>
                  <a:cubicBezTo>
                    <a:pt x="533781" y="1700784"/>
                    <a:pt x="541401" y="1723644"/>
                    <a:pt x="526161" y="1739011"/>
                  </a:cubicBezTo>
                  <a:cubicBezTo>
                    <a:pt x="518541" y="1754251"/>
                    <a:pt x="510921" y="1761871"/>
                    <a:pt x="495681" y="1761871"/>
                  </a:cubicBezTo>
                  <a:cubicBezTo>
                    <a:pt x="488061" y="1761871"/>
                    <a:pt x="480441" y="1754251"/>
                    <a:pt x="480441" y="1754251"/>
                  </a:cubicBezTo>
                  <a:close/>
                  <a:moveTo>
                    <a:pt x="6199886" y="1578737"/>
                  </a:moveTo>
                  <a:cubicBezTo>
                    <a:pt x="6199886" y="1571117"/>
                    <a:pt x="6199886" y="1571117"/>
                    <a:pt x="6199886" y="1571117"/>
                  </a:cubicBezTo>
                  <a:cubicBezTo>
                    <a:pt x="6184646" y="1555877"/>
                    <a:pt x="6192266" y="1533017"/>
                    <a:pt x="6207506" y="1517650"/>
                  </a:cubicBezTo>
                  <a:cubicBezTo>
                    <a:pt x="6230366" y="1510030"/>
                    <a:pt x="6253226" y="1510030"/>
                    <a:pt x="6260846" y="1532890"/>
                  </a:cubicBezTo>
                  <a:cubicBezTo>
                    <a:pt x="6268466" y="1532890"/>
                    <a:pt x="6268466" y="1532890"/>
                    <a:pt x="6268466" y="1532890"/>
                  </a:cubicBezTo>
                  <a:cubicBezTo>
                    <a:pt x="6276086" y="1555750"/>
                    <a:pt x="6276086" y="1578610"/>
                    <a:pt x="6253226" y="1586357"/>
                  </a:cubicBezTo>
                  <a:cubicBezTo>
                    <a:pt x="6245606" y="1593977"/>
                    <a:pt x="6237986" y="1593977"/>
                    <a:pt x="6230366" y="1593977"/>
                  </a:cubicBezTo>
                  <a:cubicBezTo>
                    <a:pt x="6222746" y="1593977"/>
                    <a:pt x="6207506" y="1586357"/>
                    <a:pt x="6199886" y="1578737"/>
                  </a:cubicBezTo>
                  <a:close/>
                  <a:moveTo>
                    <a:pt x="587248" y="1571117"/>
                  </a:moveTo>
                  <a:cubicBezTo>
                    <a:pt x="572008" y="1555877"/>
                    <a:pt x="564388" y="1533017"/>
                    <a:pt x="579628" y="1517650"/>
                  </a:cubicBezTo>
                  <a:cubicBezTo>
                    <a:pt x="587248" y="1502410"/>
                    <a:pt x="610108" y="1494790"/>
                    <a:pt x="632968" y="1510030"/>
                  </a:cubicBezTo>
                  <a:cubicBezTo>
                    <a:pt x="648208" y="1517650"/>
                    <a:pt x="655828" y="1540510"/>
                    <a:pt x="640588" y="1563497"/>
                  </a:cubicBezTo>
                  <a:cubicBezTo>
                    <a:pt x="632968" y="1571117"/>
                    <a:pt x="625348" y="1578737"/>
                    <a:pt x="610108" y="1578737"/>
                  </a:cubicBezTo>
                  <a:cubicBezTo>
                    <a:pt x="602488" y="1578737"/>
                    <a:pt x="594868" y="1578737"/>
                    <a:pt x="587248" y="1571117"/>
                  </a:cubicBezTo>
                  <a:close/>
                  <a:moveTo>
                    <a:pt x="6077839" y="1403223"/>
                  </a:moveTo>
                  <a:cubicBezTo>
                    <a:pt x="6062599" y="1380363"/>
                    <a:pt x="6070219" y="1357503"/>
                    <a:pt x="6085459" y="1349756"/>
                  </a:cubicBezTo>
                  <a:cubicBezTo>
                    <a:pt x="6100699" y="1334516"/>
                    <a:pt x="6123559" y="1334516"/>
                    <a:pt x="6138799" y="1357376"/>
                  </a:cubicBezTo>
                  <a:cubicBezTo>
                    <a:pt x="6146419" y="1372616"/>
                    <a:pt x="6146419" y="1395476"/>
                    <a:pt x="6131179" y="1410843"/>
                  </a:cubicBezTo>
                  <a:cubicBezTo>
                    <a:pt x="6123559" y="1410843"/>
                    <a:pt x="6115939" y="1418463"/>
                    <a:pt x="6108319" y="1418463"/>
                  </a:cubicBezTo>
                  <a:cubicBezTo>
                    <a:pt x="6093079" y="1418463"/>
                    <a:pt x="6085459" y="1410843"/>
                    <a:pt x="6077839" y="1403223"/>
                  </a:cubicBezTo>
                  <a:close/>
                  <a:moveTo>
                    <a:pt x="709168" y="1395603"/>
                  </a:moveTo>
                  <a:cubicBezTo>
                    <a:pt x="693928" y="1380363"/>
                    <a:pt x="693928" y="1357503"/>
                    <a:pt x="701548" y="1342136"/>
                  </a:cubicBezTo>
                  <a:cubicBezTo>
                    <a:pt x="716788" y="1326896"/>
                    <a:pt x="739648" y="1319276"/>
                    <a:pt x="754888" y="1334516"/>
                  </a:cubicBezTo>
                  <a:cubicBezTo>
                    <a:pt x="777748" y="1349756"/>
                    <a:pt x="777748" y="1372616"/>
                    <a:pt x="762508" y="1387983"/>
                  </a:cubicBezTo>
                  <a:cubicBezTo>
                    <a:pt x="754888" y="1395603"/>
                    <a:pt x="747268" y="1403223"/>
                    <a:pt x="732028" y="1403223"/>
                  </a:cubicBezTo>
                  <a:cubicBezTo>
                    <a:pt x="724408" y="1403223"/>
                    <a:pt x="716788" y="1403223"/>
                    <a:pt x="709168" y="1395603"/>
                  </a:cubicBezTo>
                  <a:close/>
                  <a:moveTo>
                    <a:pt x="5940552" y="1235456"/>
                  </a:moveTo>
                  <a:cubicBezTo>
                    <a:pt x="5932932" y="1220216"/>
                    <a:pt x="5932932" y="1197356"/>
                    <a:pt x="5948172" y="1181989"/>
                  </a:cubicBezTo>
                  <a:cubicBezTo>
                    <a:pt x="5963412" y="1166749"/>
                    <a:pt x="5986272" y="1166749"/>
                    <a:pt x="6001512" y="1181989"/>
                  </a:cubicBezTo>
                  <a:cubicBezTo>
                    <a:pt x="6016752" y="1204849"/>
                    <a:pt x="6009132" y="1227709"/>
                    <a:pt x="5993892" y="1243076"/>
                  </a:cubicBezTo>
                  <a:cubicBezTo>
                    <a:pt x="5986272" y="1243076"/>
                    <a:pt x="5978652" y="1250696"/>
                    <a:pt x="5971032" y="1250696"/>
                  </a:cubicBezTo>
                  <a:cubicBezTo>
                    <a:pt x="5963412" y="1250696"/>
                    <a:pt x="5948172" y="1243076"/>
                    <a:pt x="5940552" y="1235456"/>
                  </a:cubicBezTo>
                  <a:close/>
                  <a:moveTo>
                    <a:pt x="846455" y="1227836"/>
                  </a:moveTo>
                  <a:cubicBezTo>
                    <a:pt x="831215" y="1212596"/>
                    <a:pt x="831215" y="1189736"/>
                    <a:pt x="838835" y="1174369"/>
                  </a:cubicBezTo>
                  <a:cubicBezTo>
                    <a:pt x="854075" y="1159129"/>
                    <a:pt x="876935" y="1159129"/>
                    <a:pt x="892175" y="1174369"/>
                  </a:cubicBezTo>
                  <a:cubicBezTo>
                    <a:pt x="907415" y="1181989"/>
                    <a:pt x="915035" y="1204849"/>
                    <a:pt x="899795" y="1227836"/>
                  </a:cubicBezTo>
                  <a:cubicBezTo>
                    <a:pt x="892175" y="1235456"/>
                    <a:pt x="884555" y="1235456"/>
                    <a:pt x="869315" y="1235456"/>
                  </a:cubicBezTo>
                  <a:cubicBezTo>
                    <a:pt x="861695" y="1235456"/>
                    <a:pt x="854075" y="1235456"/>
                    <a:pt x="846455" y="1227836"/>
                  </a:cubicBezTo>
                  <a:close/>
                  <a:moveTo>
                    <a:pt x="5803265" y="1082802"/>
                  </a:moveTo>
                  <a:cubicBezTo>
                    <a:pt x="5788025" y="1067562"/>
                    <a:pt x="5788025" y="1037082"/>
                    <a:pt x="5803265" y="1029335"/>
                  </a:cubicBezTo>
                  <a:cubicBezTo>
                    <a:pt x="5818505" y="1014095"/>
                    <a:pt x="5841365" y="1014095"/>
                    <a:pt x="5856605" y="1029335"/>
                  </a:cubicBezTo>
                  <a:cubicBezTo>
                    <a:pt x="5871845" y="1044575"/>
                    <a:pt x="5871845" y="1067435"/>
                    <a:pt x="5856605" y="1082802"/>
                  </a:cubicBezTo>
                  <a:cubicBezTo>
                    <a:pt x="5848985" y="1090422"/>
                    <a:pt x="5833745" y="1090422"/>
                    <a:pt x="5826125" y="1090422"/>
                  </a:cubicBezTo>
                  <a:cubicBezTo>
                    <a:pt x="5818505" y="1090422"/>
                    <a:pt x="5810885" y="1090422"/>
                    <a:pt x="5803265" y="1082802"/>
                  </a:cubicBezTo>
                  <a:close/>
                  <a:moveTo>
                    <a:pt x="991362" y="1067562"/>
                  </a:moveTo>
                  <a:cubicBezTo>
                    <a:pt x="976122" y="1052322"/>
                    <a:pt x="976122" y="1029462"/>
                    <a:pt x="991362" y="1014095"/>
                  </a:cubicBezTo>
                  <a:cubicBezTo>
                    <a:pt x="1006602" y="998855"/>
                    <a:pt x="1029462" y="998855"/>
                    <a:pt x="1044702" y="1014095"/>
                  </a:cubicBezTo>
                  <a:cubicBezTo>
                    <a:pt x="1059942" y="1029335"/>
                    <a:pt x="1059942" y="1052195"/>
                    <a:pt x="1044702" y="1067562"/>
                  </a:cubicBezTo>
                  <a:cubicBezTo>
                    <a:pt x="1037082" y="1075182"/>
                    <a:pt x="1029462" y="1082802"/>
                    <a:pt x="1014222" y="1082802"/>
                  </a:cubicBezTo>
                  <a:cubicBezTo>
                    <a:pt x="1006602" y="1082802"/>
                    <a:pt x="998982" y="1075182"/>
                    <a:pt x="991362" y="1067562"/>
                  </a:cubicBezTo>
                  <a:close/>
                  <a:moveTo>
                    <a:pt x="5643118" y="930275"/>
                  </a:moveTo>
                  <a:cubicBezTo>
                    <a:pt x="5627878" y="922655"/>
                    <a:pt x="5627878" y="892175"/>
                    <a:pt x="5643118" y="876808"/>
                  </a:cubicBezTo>
                  <a:cubicBezTo>
                    <a:pt x="5658358" y="861568"/>
                    <a:pt x="5681218" y="861568"/>
                    <a:pt x="5696458" y="876808"/>
                  </a:cubicBezTo>
                  <a:cubicBezTo>
                    <a:pt x="5711698" y="892048"/>
                    <a:pt x="5711698" y="914908"/>
                    <a:pt x="5704078" y="930275"/>
                  </a:cubicBezTo>
                  <a:cubicBezTo>
                    <a:pt x="5696458" y="937895"/>
                    <a:pt x="5681218" y="945515"/>
                    <a:pt x="5673598" y="945515"/>
                  </a:cubicBezTo>
                  <a:cubicBezTo>
                    <a:pt x="5665978" y="945515"/>
                    <a:pt x="5650738" y="937895"/>
                    <a:pt x="5643118" y="930275"/>
                  </a:cubicBezTo>
                  <a:close/>
                  <a:moveTo>
                    <a:pt x="1143889" y="922655"/>
                  </a:moveTo>
                  <a:cubicBezTo>
                    <a:pt x="1128649" y="907415"/>
                    <a:pt x="1128649" y="876935"/>
                    <a:pt x="1143889" y="869188"/>
                  </a:cubicBezTo>
                  <a:cubicBezTo>
                    <a:pt x="1159129" y="853948"/>
                    <a:pt x="1189609" y="853948"/>
                    <a:pt x="1197229" y="869188"/>
                  </a:cubicBezTo>
                  <a:cubicBezTo>
                    <a:pt x="1212469" y="884428"/>
                    <a:pt x="1212469" y="907288"/>
                    <a:pt x="1197229" y="922655"/>
                  </a:cubicBezTo>
                  <a:cubicBezTo>
                    <a:pt x="1189609" y="930275"/>
                    <a:pt x="1181989" y="930275"/>
                    <a:pt x="1174369" y="930275"/>
                  </a:cubicBezTo>
                  <a:cubicBezTo>
                    <a:pt x="1159129" y="930275"/>
                    <a:pt x="1151509" y="930275"/>
                    <a:pt x="1143889" y="922655"/>
                  </a:cubicBezTo>
                  <a:close/>
                  <a:moveTo>
                    <a:pt x="5482971" y="792861"/>
                  </a:moveTo>
                  <a:cubicBezTo>
                    <a:pt x="5467731" y="785241"/>
                    <a:pt x="5467731" y="762381"/>
                    <a:pt x="5475351" y="739394"/>
                  </a:cubicBezTo>
                  <a:cubicBezTo>
                    <a:pt x="5490591" y="724154"/>
                    <a:pt x="5513451" y="724154"/>
                    <a:pt x="5528691" y="739394"/>
                  </a:cubicBezTo>
                  <a:cubicBezTo>
                    <a:pt x="5551551" y="747014"/>
                    <a:pt x="5551551" y="769874"/>
                    <a:pt x="5536311" y="792861"/>
                  </a:cubicBezTo>
                  <a:cubicBezTo>
                    <a:pt x="5528691" y="800481"/>
                    <a:pt x="5521071" y="808101"/>
                    <a:pt x="5505831" y="808101"/>
                  </a:cubicBezTo>
                  <a:cubicBezTo>
                    <a:pt x="5498211" y="808101"/>
                    <a:pt x="5490591" y="800481"/>
                    <a:pt x="5482971" y="792861"/>
                  </a:cubicBezTo>
                  <a:close/>
                  <a:moveTo>
                    <a:pt x="1304036" y="777621"/>
                  </a:moveTo>
                  <a:cubicBezTo>
                    <a:pt x="1296416" y="762381"/>
                    <a:pt x="1296416" y="739521"/>
                    <a:pt x="1311656" y="724154"/>
                  </a:cubicBezTo>
                  <a:cubicBezTo>
                    <a:pt x="1326896" y="716534"/>
                    <a:pt x="1349756" y="716534"/>
                    <a:pt x="1364996" y="731774"/>
                  </a:cubicBezTo>
                  <a:cubicBezTo>
                    <a:pt x="1380236" y="747014"/>
                    <a:pt x="1372616" y="777494"/>
                    <a:pt x="1357376" y="785241"/>
                  </a:cubicBezTo>
                  <a:cubicBezTo>
                    <a:pt x="1349756" y="792861"/>
                    <a:pt x="1342136" y="792861"/>
                    <a:pt x="1334516" y="792861"/>
                  </a:cubicBezTo>
                  <a:cubicBezTo>
                    <a:pt x="1326896" y="792861"/>
                    <a:pt x="1311656" y="792861"/>
                    <a:pt x="1304036" y="777621"/>
                  </a:cubicBezTo>
                  <a:close/>
                  <a:moveTo>
                    <a:pt x="5315204" y="670814"/>
                  </a:moveTo>
                  <a:cubicBezTo>
                    <a:pt x="5299964" y="655574"/>
                    <a:pt x="5292344" y="632714"/>
                    <a:pt x="5307584" y="617347"/>
                  </a:cubicBezTo>
                  <a:cubicBezTo>
                    <a:pt x="5315204" y="602107"/>
                    <a:pt x="5338064" y="594487"/>
                    <a:pt x="5360924" y="609727"/>
                  </a:cubicBezTo>
                  <a:cubicBezTo>
                    <a:pt x="5376164" y="617347"/>
                    <a:pt x="5376164" y="640207"/>
                    <a:pt x="5368544" y="663194"/>
                  </a:cubicBezTo>
                  <a:cubicBezTo>
                    <a:pt x="5360924" y="670814"/>
                    <a:pt x="5345684" y="678434"/>
                    <a:pt x="5338064" y="678434"/>
                  </a:cubicBezTo>
                  <a:cubicBezTo>
                    <a:pt x="5330444" y="678434"/>
                    <a:pt x="5322824" y="678434"/>
                    <a:pt x="5315204" y="670814"/>
                  </a:cubicBezTo>
                  <a:close/>
                  <a:moveTo>
                    <a:pt x="1479423" y="655574"/>
                  </a:moveTo>
                  <a:cubicBezTo>
                    <a:pt x="1464183" y="632714"/>
                    <a:pt x="1471803" y="609854"/>
                    <a:pt x="1487043" y="602107"/>
                  </a:cubicBezTo>
                  <a:cubicBezTo>
                    <a:pt x="1502283" y="586867"/>
                    <a:pt x="1525143" y="594487"/>
                    <a:pt x="1540383" y="609727"/>
                  </a:cubicBezTo>
                  <a:cubicBezTo>
                    <a:pt x="1548003" y="624967"/>
                    <a:pt x="1548003" y="647827"/>
                    <a:pt x="1532763" y="663194"/>
                  </a:cubicBezTo>
                  <a:cubicBezTo>
                    <a:pt x="1525143" y="663194"/>
                    <a:pt x="1517523" y="670814"/>
                    <a:pt x="1509903" y="670814"/>
                  </a:cubicBezTo>
                  <a:cubicBezTo>
                    <a:pt x="1494663" y="670814"/>
                    <a:pt x="1487043" y="663194"/>
                    <a:pt x="1479423" y="655574"/>
                  </a:cubicBezTo>
                  <a:close/>
                  <a:moveTo>
                    <a:pt x="5139817" y="556387"/>
                  </a:moveTo>
                  <a:cubicBezTo>
                    <a:pt x="5116957" y="541147"/>
                    <a:pt x="5109337" y="518287"/>
                    <a:pt x="5124577" y="502920"/>
                  </a:cubicBezTo>
                  <a:cubicBezTo>
                    <a:pt x="5132197" y="487680"/>
                    <a:pt x="5155057" y="480060"/>
                    <a:pt x="5177917" y="487680"/>
                  </a:cubicBezTo>
                  <a:cubicBezTo>
                    <a:pt x="5193157" y="502920"/>
                    <a:pt x="5200777" y="525780"/>
                    <a:pt x="5185537" y="541147"/>
                  </a:cubicBezTo>
                  <a:cubicBezTo>
                    <a:pt x="5185537" y="556387"/>
                    <a:pt x="5170297" y="564007"/>
                    <a:pt x="5155057" y="564007"/>
                  </a:cubicBezTo>
                  <a:cubicBezTo>
                    <a:pt x="5147437" y="564007"/>
                    <a:pt x="5139817" y="556387"/>
                    <a:pt x="5139817" y="556387"/>
                  </a:cubicBezTo>
                  <a:close/>
                  <a:moveTo>
                    <a:pt x="1654810" y="533527"/>
                  </a:moveTo>
                  <a:cubicBezTo>
                    <a:pt x="1647190" y="518287"/>
                    <a:pt x="1654810" y="495427"/>
                    <a:pt x="1670050" y="480060"/>
                  </a:cubicBezTo>
                  <a:cubicBezTo>
                    <a:pt x="1685290" y="472440"/>
                    <a:pt x="1708150" y="480060"/>
                    <a:pt x="1723390" y="495300"/>
                  </a:cubicBezTo>
                  <a:cubicBezTo>
                    <a:pt x="1731010" y="510540"/>
                    <a:pt x="1723390" y="533400"/>
                    <a:pt x="1708150" y="548767"/>
                  </a:cubicBezTo>
                  <a:cubicBezTo>
                    <a:pt x="1700530" y="548767"/>
                    <a:pt x="1692910" y="556387"/>
                    <a:pt x="1685290" y="556387"/>
                  </a:cubicBezTo>
                  <a:cubicBezTo>
                    <a:pt x="1677670" y="556387"/>
                    <a:pt x="1662430" y="548767"/>
                    <a:pt x="1654810" y="533527"/>
                  </a:cubicBezTo>
                  <a:close/>
                  <a:moveTo>
                    <a:pt x="4949190" y="449580"/>
                  </a:moveTo>
                  <a:cubicBezTo>
                    <a:pt x="4933950" y="441960"/>
                    <a:pt x="4926330" y="419100"/>
                    <a:pt x="4933950" y="403860"/>
                  </a:cubicBezTo>
                  <a:cubicBezTo>
                    <a:pt x="4949190" y="381000"/>
                    <a:pt x="4972050" y="373380"/>
                    <a:pt x="4987290" y="381000"/>
                  </a:cubicBezTo>
                  <a:cubicBezTo>
                    <a:pt x="5002530" y="396240"/>
                    <a:pt x="5010150" y="419100"/>
                    <a:pt x="5002530" y="434467"/>
                  </a:cubicBezTo>
                  <a:cubicBezTo>
                    <a:pt x="4994910" y="449707"/>
                    <a:pt x="4979670" y="457327"/>
                    <a:pt x="4972050" y="457327"/>
                  </a:cubicBezTo>
                  <a:cubicBezTo>
                    <a:pt x="4964430" y="457327"/>
                    <a:pt x="4956810" y="457327"/>
                    <a:pt x="4949190" y="449707"/>
                  </a:cubicBezTo>
                  <a:close/>
                  <a:moveTo>
                    <a:pt x="1845437" y="426847"/>
                  </a:moveTo>
                  <a:cubicBezTo>
                    <a:pt x="1830197" y="411607"/>
                    <a:pt x="1837817" y="388747"/>
                    <a:pt x="1860677" y="381127"/>
                  </a:cubicBezTo>
                  <a:cubicBezTo>
                    <a:pt x="1875917" y="365887"/>
                    <a:pt x="1898777" y="373507"/>
                    <a:pt x="1906397" y="396367"/>
                  </a:cubicBezTo>
                  <a:cubicBezTo>
                    <a:pt x="1921637" y="411607"/>
                    <a:pt x="1914017" y="434467"/>
                    <a:pt x="1891157" y="442087"/>
                  </a:cubicBezTo>
                  <a:cubicBezTo>
                    <a:pt x="1891157" y="449707"/>
                    <a:pt x="1883537" y="449707"/>
                    <a:pt x="1875917" y="449707"/>
                  </a:cubicBezTo>
                  <a:cubicBezTo>
                    <a:pt x="1860677" y="449707"/>
                    <a:pt x="1845437" y="442087"/>
                    <a:pt x="1845437" y="426847"/>
                  </a:cubicBezTo>
                  <a:close/>
                  <a:moveTo>
                    <a:pt x="4758563" y="358140"/>
                  </a:moveTo>
                  <a:cubicBezTo>
                    <a:pt x="4743323" y="350520"/>
                    <a:pt x="4735703" y="327660"/>
                    <a:pt x="4743323" y="312420"/>
                  </a:cubicBezTo>
                  <a:cubicBezTo>
                    <a:pt x="4750943" y="289560"/>
                    <a:pt x="4773803" y="281940"/>
                    <a:pt x="4789043" y="289560"/>
                  </a:cubicBezTo>
                  <a:cubicBezTo>
                    <a:pt x="4811903" y="297180"/>
                    <a:pt x="4819523" y="320040"/>
                    <a:pt x="4811903" y="343027"/>
                  </a:cubicBezTo>
                  <a:cubicBezTo>
                    <a:pt x="4804283" y="358267"/>
                    <a:pt x="4789043" y="365887"/>
                    <a:pt x="4773803" y="365887"/>
                  </a:cubicBezTo>
                  <a:cubicBezTo>
                    <a:pt x="4773803" y="365887"/>
                    <a:pt x="4766183" y="365887"/>
                    <a:pt x="4758563" y="358267"/>
                  </a:cubicBezTo>
                  <a:close/>
                  <a:moveTo>
                    <a:pt x="2036064" y="335407"/>
                  </a:moveTo>
                  <a:cubicBezTo>
                    <a:pt x="2028444" y="312547"/>
                    <a:pt x="2036064" y="289687"/>
                    <a:pt x="2051304" y="281940"/>
                  </a:cubicBezTo>
                  <a:cubicBezTo>
                    <a:pt x="2074164" y="274320"/>
                    <a:pt x="2097024" y="281940"/>
                    <a:pt x="2104644" y="304800"/>
                  </a:cubicBezTo>
                  <a:cubicBezTo>
                    <a:pt x="2112264" y="320040"/>
                    <a:pt x="2104644" y="342900"/>
                    <a:pt x="2081784" y="358267"/>
                  </a:cubicBezTo>
                  <a:cubicBezTo>
                    <a:pt x="2081784" y="358267"/>
                    <a:pt x="2074164" y="358267"/>
                    <a:pt x="2066544" y="358267"/>
                  </a:cubicBezTo>
                  <a:cubicBezTo>
                    <a:pt x="2051304" y="358267"/>
                    <a:pt x="2043684" y="350647"/>
                    <a:pt x="2036064" y="335407"/>
                  </a:cubicBezTo>
                  <a:close/>
                  <a:moveTo>
                    <a:pt x="4567809" y="281940"/>
                  </a:moveTo>
                  <a:cubicBezTo>
                    <a:pt x="4544949" y="274320"/>
                    <a:pt x="4537329" y="251460"/>
                    <a:pt x="4544949" y="228473"/>
                  </a:cubicBezTo>
                  <a:cubicBezTo>
                    <a:pt x="4552569" y="213233"/>
                    <a:pt x="4567809" y="205613"/>
                    <a:pt x="4590669" y="213233"/>
                  </a:cubicBezTo>
                  <a:cubicBezTo>
                    <a:pt x="4613529" y="213233"/>
                    <a:pt x="4621149" y="236093"/>
                    <a:pt x="4613529" y="258953"/>
                  </a:cubicBezTo>
                  <a:cubicBezTo>
                    <a:pt x="4605909" y="274193"/>
                    <a:pt x="4590669" y="281813"/>
                    <a:pt x="4575429" y="281813"/>
                  </a:cubicBezTo>
                  <a:cubicBezTo>
                    <a:pt x="4575429" y="281813"/>
                    <a:pt x="4567809" y="281813"/>
                    <a:pt x="4567809" y="281813"/>
                  </a:cubicBezTo>
                  <a:close/>
                  <a:moveTo>
                    <a:pt x="2234311" y="251333"/>
                  </a:moveTo>
                  <a:cubicBezTo>
                    <a:pt x="2226691" y="236093"/>
                    <a:pt x="2234311" y="213233"/>
                    <a:pt x="2257171" y="205613"/>
                  </a:cubicBezTo>
                  <a:cubicBezTo>
                    <a:pt x="2272411" y="197993"/>
                    <a:pt x="2295271" y="205613"/>
                    <a:pt x="2302891" y="228473"/>
                  </a:cubicBezTo>
                  <a:cubicBezTo>
                    <a:pt x="2310511" y="243713"/>
                    <a:pt x="2302891" y="266573"/>
                    <a:pt x="2280031" y="274193"/>
                  </a:cubicBezTo>
                  <a:cubicBezTo>
                    <a:pt x="2280031" y="274193"/>
                    <a:pt x="2272411" y="281813"/>
                    <a:pt x="2272411" y="281813"/>
                  </a:cubicBezTo>
                  <a:cubicBezTo>
                    <a:pt x="2249551" y="281813"/>
                    <a:pt x="2241931" y="266573"/>
                    <a:pt x="2234311" y="251333"/>
                  </a:cubicBezTo>
                  <a:close/>
                  <a:moveTo>
                    <a:pt x="4361942" y="213233"/>
                  </a:moveTo>
                  <a:cubicBezTo>
                    <a:pt x="4346702" y="205613"/>
                    <a:pt x="4331462" y="190373"/>
                    <a:pt x="4339082" y="167513"/>
                  </a:cubicBezTo>
                  <a:cubicBezTo>
                    <a:pt x="4346702" y="144653"/>
                    <a:pt x="4361942" y="137033"/>
                    <a:pt x="4384802" y="144653"/>
                  </a:cubicBezTo>
                  <a:cubicBezTo>
                    <a:pt x="4407662" y="144653"/>
                    <a:pt x="4415282" y="167513"/>
                    <a:pt x="4407662" y="190373"/>
                  </a:cubicBezTo>
                  <a:cubicBezTo>
                    <a:pt x="4407662" y="205613"/>
                    <a:pt x="4392422" y="213233"/>
                    <a:pt x="4377182" y="213233"/>
                  </a:cubicBezTo>
                  <a:cubicBezTo>
                    <a:pt x="4369562" y="213233"/>
                    <a:pt x="4369562" y="213233"/>
                    <a:pt x="4361942" y="213233"/>
                  </a:cubicBezTo>
                  <a:close/>
                  <a:moveTo>
                    <a:pt x="2432558" y="182753"/>
                  </a:moveTo>
                  <a:cubicBezTo>
                    <a:pt x="2432558" y="167513"/>
                    <a:pt x="2440178" y="144653"/>
                    <a:pt x="2463038" y="137033"/>
                  </a:cubicBezTo>
                  <a:cubicBezTo>
                    <a:pt x="2478278" y="129413"/>
                    <a:pt x="2501138" y="144653"/>
                    <a:pt x="2508758" y="159893"/>
                  </a:cubicBezTo>
                  <a:cubicBezTo>
                    <a:pt x="2516378" y="182753"/>
                    <a:pt x="2501138" y="205613"/>
                    <a:pt x="2485898" y="213360"/>
                  </a:cubicBezTo>
                  <a:cubicBezTo>
                    <a:pt x="2478278" y="213360"/>
                    <a:pt x="2478278" y="213360"/>
                    <a:pt x="2470658" y="213360"/>
                  </a:cubicBezTo>
                  <a:cubicBezTo>
                    <a:pt x="2455418" y="213360"/>
                    <a:pt x="2440178" y="198120"/>
                    <a:pt x="2432558" y="182880"/>
                  </a:cubicBezTo>
                  <a:close/>
                  <a:moveTo>
                    <a:pt x="4155948" y="160020"/>
                  </a:moveTo>
                  <a:cubicBezTo>
                    <a:pt x="4140708" y="160020"/>
                    <a:pt x="4125468" y="137160"/>
                    <a:pt x="4133088" y="114300"/>
                  </a:cubicBezTo>
                  <a:cubicBezTo>
                    <a:pt x="4133088" y="91440"/>
                    <a:pt x="4155948" y="83820"/>
                    <a:pt x="4178808" y="83820"/>
                  </a:cubicBezTo>
                  <a:cubicBezTo>
                    <a:pt x="4194048" y="91440"/>
                    <a:pt x="4209288" y="114300"/>
                    <a:pt x="4201668" y="129540"/>
                  </a:cubicBezTo>
                  <a:cubicBezTo>
                    <a:pt x="4201668" y="152400"/>
                    <a:pt x="4186428" y="160020"/>
                    <a:pt x="4163568" y="160020"/>
                  </a:cubicBezTo>
                  <a:cubicBezTo>
                    <a:pt x="4163568" y="160020"/>
                    <a:pt x="4163568" y="160020"/>
                    <a:pt x="4155948" y="160020"/>
                  </a:cubicBezTo>
                  <a:close/>
                  <a:moveTo>
                    <a:pt x="2646045" y="129540"/>
                  </a:moveTo>
                  <a:cubicBezTo>
                    <a:pt x="2638425" y="106680"/>
                    <a:pt x="2653665" y="91440"/>
                    <a:pt x="2668905" y="83820"/>
                  </a:cubicBezTo>
                  <a:cubicBezTo>
                    <a:pt x="2691765" y="76200"/>
                    <a:pt x="2714625" y="91440"/>
                    <a:pt x="2714625" y="114300"/>
                  </a:cubicBezTo>
                  <a:cubicBezTo>
                    <a:pt x="2722245" y="129540"/>
                    <a:pt x="2707005" y="152400"/>
                    <a:pt x="2684145" y="160020"/>
                  </a:cubicBezTo>
                  <a:cubicBezTo>
                    <a:pt x="2684145" y="160020"/>
                    <a:pt x="2684145" y="160020"/>
                    <a:pt x="2676525" y="160020"/>
                  </a:cubicBezTo>
                  <a:cubicBezTo>
                    <a:pt x="2661285" y="160020"/>
                    <a:pt x="2646045" y="144780"/>
                    <a:pt x="2646045" y="129540"/>
                  </a:cubicBezTo>
                  <a:close/>
                  <a:moveTo>
                    <a:pt x="3950081" y="121920"/>
                  </a:moveTo>
                  <a:cubicBezTo>
                    <a:pt x="3927221" y="114300"/>
                    <a:pt x="3919601" y="99060"/>
                    <a:pt x="3919601" y="76200"/>
                  </a:cubicBezTo>
                  <a:cubicBezTo>
                    <a:pt x="3919601" y="53340"/>
                    <a:pt x="3942461" y="45720"/>
                    <a:pt x="3965321" y="45720"/>
                  </a:cubicBezTo>
                  <a:cubicBezTo>
                    <a:pt x="3980561" y="45720"/>
                    <a:pt x="3995801" y="68580"/>
                    <a:pt x="3995801" y="91440"/>
                  </a:cubicBezTo>
                  <a:cubicBezTo>
                    <a:pt x="3988181" y="106680"/>
                    <a:pt x="3972941" y="121920"/>
                    <a:pt x="3957701" y="121920"/>
                  </a:cubicBezTo>
                  <a:cubicBezTo>
                    <a:pt x="3957701" y="121920"/>
                    <a:pt x="3950081" y="121920"/>
                    <a:pt x="3950081" y="121920"/>
                  </a:cubicBezTo>
                  <a:close/>
                  <a:moveTo>
                    <a:pt x="2851912" y="83820"/>
                  </a:moveTo>
                  <a:cubicBezTo>
                    <a:pt x="2851912" y="68580"/>
                    <a:pt x="2867152" y="45720"/>
                    <a:pt x="2882392" y="45720"/>
                  </a:cubicBezTo>
                  <a:cubicBezTo>
                    <a:pt x="2905252" y="38100"/>
                    <a:pt x="2928112" y="53340"/>
                    <a:pt x="2928112" y="76200"/>
                  </a:cubicBezTo>
                  <a:cubicBezTo>
                    <a:pt x="2928112" y="99060"/>
                    <a:pt x="2920492" y="114300"/>
                    <a:pt x="2897632" y="121920"/>
                  </a:cubicBezTo>
                  <a:cubicBezTo>
                    <a:pt x="2897632" y="121920"/>
                    <a:pt x="2890012" y="121920"/>
                    <a:pt x="2890012" y="121920"/>
                  </a:cubicBezTo>
                  <a:cubicBezTo>
                    <a:pt x="2874772" y="121920"/>
                    <a:pt x="2851912" y="106680"/>
                    <a:pt x="2851912" y="83820"/>
                  </a:cubicBezTo>
                  <a:close/>
                  <a:moveTo>
                    <a:pt x="3744087" y="91440"/>
                  </a:moveTo>
                  <a:cubicBezTo>
                    <a:pt x="3721227" y="91440"/>
                    <a:pt x="3705987" y="76200"/>
                    <a:pt x="3705987" y="53340"/>
                  </a:cubicBezTo>
                  <a:cubicBezTo>
                    <a:pt x="3705987" y="30480"/>
                    <a:pt x="3728847" y="15240"/>
                    <a:pt x="3751707" y="15240"/>
                  </a:cubicBezTo>
                  <a:cubicBezTo>
                    <a:pt x="3766947" y="22860"/>
                    <a:pt x="3782187" y="38100"/>
                    <a:pt x="3782187" y="60960"/>
                  </a:cubicBezTo>
                  <a:cubicBezTo>
                    <a:pt x="3782187" y="76200"/>
                    <a:pt x="3766947" y="91440"/>
                    <a:pt x="3744087" y="91440"/>
                  </a:cubicBezTo>
                  <a:close/>
                  <a:moveTo>
                    <a:pt x="3065399" y="60960"/>
                  </a:moveTo>
                  <a:cubicBezTo>
                    <a:pt x="3065399" y="38100"/>
                    <a:pt x="3080639" y="15240"/>
                    <a:pt x="3095879" y="15240"/>
                  </a:cubicBezTo>
                  <a:cubicBezTo>
                    <a:pt x="3118739" y="15240"/>
                    <a:pt x="3141599" y="30480"/>
                    <a:pt x="3141599" y="53340"/>
                  </a:cubicBezTo>
                  <a:cubicBezTo>
                    <a:pt x="3141599" y="68580"/>
                    <a:pt x="3126359" y="91440"/>
                    <a:pt x="3103499" y="91440"/>
                  </a:cubicBezTo>
                  <a:cubicBezTo>
                    <a:pt x="3080639" y="91440"/>
                    <a:pt x="3065399" y="76200"/>
                    <a:pt x="3065399" y="60960"/>
                  </a:cubicBezTo>
                  <a:close/>
                  <a:moveTo>
                    <a:pt x="3530600" y="83820"/>
                  </a:moveTo>
                  <a:cubicBezTo>
                    <a:pt x="3507740" y="76200"/>
                    <a:pt x="3492500" y="60960"/>
                    <a:pt x="3492500" y="38100"/>
                  </a:cubicBezTo>
                  <a:cubicBezTo>
                    <a:pt x="3492500" y="22860"/>
                    <a:pt x="3507740" y="0"/>
                    <a:pt x="3530600" y="7620"/>
                  </a:cubicBezTo>
                  <a:cubicBezTo>
                    <a:pt x="3553460" y="7620"/>
                    <a:pt x="3568700" y="22860"/>
                    <a:pt x="3568700" y="45720"/>
                  </a:cubicBezTo>
                  <a:cubicBezTo>
                    <a:pt x="3568700" y="60960"/>
                    <a:pt x="3553460" y="83820"/>
                    <a:pt x="3530600" y="83820"/>
                  </a:cubicBezTo>
                  <a:close/>
                  <a:moveTo>
                    <a:pt x="3278886" y="45720"/>
                  </a:moveTo>
                  <a:cubicBezTo>
                    <a:pt x="3278886" y="22860"/>
                    <a:pt x="3294126" y="7620"/>
                    <a:pt x="3316986" y="0"/>
                  </a:cubicBezTo>
                  <a:cubicBezTo>
                    <a:pt x="3339846" y="0"/>
                    <a:pt x="3355086" y="22860"/>
                    <a:pt x="3355086" y="38100"/>
                  </a:cubicBezTo>
                  <a:cubicBezTo>
                    <a:pt x="3355086" y="60960"/>
                    <a:pt x="3339846" y="76200"/>
                    <a:pt x="3316986" y="76200"/>
                  </a:cubicBezTo>
                  <a:cubicBezTo>
                    <a:pt x="3294126" y="76200"/>
                    <a:pt x="3278886" y="60960"/>
                    <a:pt x="3278886" y="45720"/>
                  </a:cubicBezTo>
                  <a:close/>
                </a:path>
              </a:pathLst>
            </a:custGeom>
            <a:solidFill>
              <a:srgbClr val="008000"/>
            </a:solidFill>
          </p:spPr>
        </p:sp>
      </p:grpSp>
      <p:grpSp>
        <p:nvGrpSpPr>
          <p:cNvPr name="Group 7" id="7"/>
          <p:cNvGrpSpPr/>
          <p:nvPr/>
        </p:nvGrpSpPr>
        <p:grpSpPr>
          <a:xfrm rot="0">
            <a:off x="15476633" y="2145857"/>
            <a:ext cx="2223718" cy="2218402"/>
            <a:chOff x="0" y="0"/>
            <a:chExt cx="2409120" cy="2403360"/>
          </a:xfrm>
        </p:grpSpPr>
        <p:sp>
          <p:nvSpPr>
            <p:cNvPr name="Freeform 8" id="8"/>
            <p:cNvSpPr/>
            <p:nvPr/>
          </p:nvSpPr>
          <p:spPr>
            <a:xfrm flipH="false" flipV="false" rot="0">
              <a:off x="0" y="0"/>
              <a:ext cx="2409190" cy="2403348"/>
            </a:xfrm>
            <a:custGeom>
              <a:avLst/>
              <a:gdLst/>
              <a:ahLst/>
              <a:cxnLst/>
              <a:rect r="r" b="b" t="t" l="l"/>
              <a:pathLst>
                <a:path h="2403348" w="2409190">
                  <a:moveTo>
                    <a:pt x="0" y="1201674"/>
                  </a:moveTo>
                  <a:cubicBezTo>
                    <a:pt x="0" y="537972"/>
                    <a:pt x="539242" y="0"/>
                    <a:pt x="1204595" y="0"/>
                  </a:cubicBezTo>
                  <a:cubicBezTo>
                    <a:pt x="1869948" y="0"/>
                    <a:pt x="2409190" y="537972"/>
                    <a:pt x="2409190" y="1201674"/>
                  </a:cubicBezTo>
                  <a:cubicBezTo>
                    <a:pt x="2409190" y="1865376"/>
                    <a:pt x="1869948" y="2403348"/>
                    <a:pt x="1204595" y="2403348"/>
                  </a:cubicBezTo>
                  <a:cubicBezTo>
                    <a:pt x="539242" y="2403348"/>
                    <a:pt x="0" y="1865376"/>
                    <a:pt x="0" y="1201674"/>
                  </a:cubicBezTo>
                  <a:close/>
                </a:path>
              </a:pathLst>
            </a:custGeom>
            <a:solidFill>
              <a:srgbClr val="008000"/>
            </a:solidFill>
          </p:spPr>
        </p:sp>
      </p:grpSp>
      <p:grpSp>
        <p:nvGrpSpPr>
          <p:cNvPr name="Group 9" id="9"/>
          <p:cNvGrpSpPr/>
          <p:nvPr/>
        </p:nvGrpSpPr>
        <p:grpSpPr>
          <a:xfrm rot="0">
            <a:off x="14814037" y="3913002"/>
            <a:ext cx="507082" cy="515722"/>
            <a:chOff x="0" y="0"/>
            <a:chExt cx="549360" cy="558720"/>
          </a:xfrm>
        </p:grpSpPr>
        <p:sp>
          <p:nvSpPr>
            <p:cNvPr name="Freeform 10" id="10"/>
            <p:cNvSpPr/>
            <p:nvPr/>
          </p:nvSpPr>
          <p:spPr>
            <a:xfrm flipH="false" flipV="false" rot="0">
              <a:off x="38100" y="38100"/>
              <a:ext cx="473075" cy="482473"/>
            </a:xfrm>
            <a:custGeom>
              <a:avLst/>
              <a:gdLst/>
              <a:ahLst/>
              <a:cxnLst/>
              <a:rect r="r" b="b" t="t" l="l"/>
              <a:pathLst>
                <a:path h="482473" w="473075">
                  <a:moveTo>
                    <a:pt x="0" y="241300"/>
                  </a:moveTo>
                  <a:cubicBezTo>
                    <a:pt x="0" y="108077"/>
                    <a:pt x="105918" y="0"/>
                    <a:pt x="236601" y="0"/>
                  </a:cubicBezTo>
                  <a:cubicBezTo>
                    <a:pt x="367284" y="0"/>
                    <a:pt x="473075" y="108077"/>
                    <a:pt x="473075" y="241300"/>
                  </a:cubicBezTo>
                  <a:cubicBezTo>
                    <a:pt x="473075" y="374523"/>
                    <a:pt x="367157" y="482473"/>
                    <a:pt x="236601" y="482473"/>
                  </a:cubicBezTo>
                  <a:cubicBezTo>
                    <a:pt x="106045" y="482473"/>
                    <a:pt x="0" y="374523"/>
                    <a:pt x="0" y="241300"/>
                  </a:cubicBezTo>
                  <a:close/>
                </a:path>
              </a:pathLst>
            </a:custGeom>
            <a:solidFill>
              <a:srgbClr val="FFFFFF"/>
            </a:solidFill>
          </p:spPr>
        </p:sp>
        <p:sp>
          <p:nvSpPr>
            <p:cNvPr name="Freeform 11" id="11"/>
            <p:cNvSpPr/>
            <p:nvPr/>
          </p:nvSpPr>
          <p:spPr>
            <a:xfrm flipH="false" flipV="false" rot="0">
              <a:off x="0" y="0"/>
              <a:ext cx="549402" cy="558800"/>
            </a:xfrm>
            <a:custGeom>
              <a:avLst/>
              <a:gdLst/>
              <a:ahLst/>
              <a:cxnLst/>
              <a:rect r="r" b="b" t="t" l="l"/>
              <a:pathLst>
                <a:path h="558800" w="549402">
                  <a:moveTo>
                    <a:pt x="0" y="279400"/>
                  </a:moveTo>
                  <a:cubicBezTo>
                    <a:pt x="0" y="125730"/>
                    <a:pt x="122301" y="0"/>
                    <a:pt x="274701" y="0"/>
                  </a:cubicBezTo>
                  <a:lnTo>
                    <a:pt x="274701" y="38100"/>
                  </a:lnTo>
                  <a:lnTo>
                    <a:pt x="274701" y="0"/>
                  </a:lnTo>
                  <a:cubicBezTo>
                    <a:pt x="427101" y="0"/>
                    <a:pt x="549402" y="125730"/>
                    <a:pt x="549402" y="279400"/>
                  </a:cubicBezTo>
                  <a:lnTo>
                    <a:pt x="511302" y="279400"/>
                  </a:lnTo>
                  <a:lnTo>
                    <a:pt x="549402" y="279400"/>
                  </a:lnTo>
                  <a:cubicBezTo>
                    <a:pt x="549402" y="432943"/>
                    <a:pt x="427101" y="558800"/>
                    <a:pt x="274701" y="558800"/>
                  </a:cubicBezTo>
                  <a:lnTo>
                    <a:pt x="274701" y="520700"/>
                  </a:lnTo>
                  <a:lnTo>
                    <a:pt x="274701" y="558800"/>
                  </a:lnTo>
                  <a:cubicBezTo>
                    <a:pt x="122301" y="558673"/>
                    <a:pt x="0" y="432943"/>
                    <a:pt x="0" y="279400"/>
                  </a:cubicBezTo>
                  <a:lnTo>
                    <a:pt x="38100" y="279400"/>
                  </a:lnTo>
                  <a:lnTo>
                    <a:pt x="76200" y="279400"/>
                  </a:lnTo>
                  <a:lnTo>
                    <a:pt x="38100" y="279400"/>
                  </a:lnTo>
                  <a:lnTo>
                    <a:pt x="0" y="279400"/>
                  </a:lnTo>
                  <a:moveTo>
                    <a:pt x="76327" y="279400"/>
                  </a:moveTo>
                  <a:cubicBezTo>
                    <a:pt x="76327" y="300482"/>
                    <a:pt x="59182" y="317500"/>
                    <a:pt x="38227" y="317500"/>
                  </a:cubicBezTo>
                  <a:cubicBezTo>
                    <a:pt x="17272" y="317500"/>
                    <a:pt x="127" y="300355"/>
                    <a:pt x="127" y="279400"/>
                  </a:cubicBezTo>
                  <a:cubicBezTo>
                    <a:pt x="127" y="258445"/>
                    <a:pt x="17272" y="241300"/>
                    <a:pt x="38227" y="241300"/>
                  </a:cubicBezTo>
                  <a:cubicBezTo>
                    <a:pt x="59182" y="241300"/>
                    <a:pt x="76327" y="258445"/>
                    <a:pt x="76327" y="279400"/>
                  </a:cubicBezTo>
                  <a:cubicBezTo>
                    <a:pt x="76327" y="392303"/>
                    <a:pt x="165862" y="482473"/>
                    <a:pt x="274701" y="482473"/>
                  </a:cubicBezTo>
                  <a:cubicBezTo>
                    <a:pt x="383540" y="482473"/>
                    <a:pt x="473075" y="392176"/>
                    <a:pt x="473075" y="279400"/>
                  </a:cubicBezTo>
                  <a:cubicBezTo>
                    <a:pt x="473075" y="166624"/>
                    <a:pt x="383540" y="76327"/>
                    <a:pt x="274701" y="76327"/>
                  </a:cubicBezTo>
                  <a:lnTo>
                    <a:pt x="274701" y="38100"/>
                  </a:lnTo>
                  <a:lnTo>
                    <a:pt x="274701" y="76200"/>
                  </a:lnTo>
                  <a:cubicBezTo>
                    <a:pt x="165862" y="76327"/>
                    <a:pt x="76327" y="166497"/>
                    <a:pt x="76327" y="279400"/>
                  </a:cubicBezTo>
                  <a:close/>
                </a:path>
              </a:pathLst>
            </a:custGeom>
            <a:solidFill>
              <a:srgbClr val="397D5A"/>
            </a:solidFill>
          </p:spPr>
        </p:sp>
      </p:grpSp>
      <p:grpSp>
        <p:nvGrpSpPr>
          <p:cNvPr name="Group 12" id="12"/>
          <p:cNvGrpSpPr/>
          <p:nvPr/>
        </p:nvGrpSpPr>
        <p:grpSpPr>
          <a:xfrm rot="0">
            <a:off x="15476633" y="7039898"/>
            <a:ext cx="2223718" cy="2218402"/>
            <a:chOff x="0" y="0"/>
            <a:chExt cx="2409120" cy="2403360"/>
          </a:xfrm>
        </p:grpSpPr>
        <p:sp>
          <p:nvSpPr>
            <p:cNvPr name="Freeform 13" id="13"/>
            <p:cNvSpPr/>
            <p:nvPr/>
          </p:nvSpPr>
          <p:spPr>
            <a:xfrm flipH="false" flipV="false" rot="0">
              <a:off x="0" y="0"/>
              <a:ext cx="2409190" cy="2403348"/>
            </a:xfrm>
            <a:custGeom>
              <a:avLst/>
              <a:gdLst/>
              <a:ahLst/>
              <a:cxnLst/>
              <a:rect r="r" b="b" t="t" l="l"/>
              <a:pathLst>
                <a:path h="2403348" w="2409190">
                  <a:moveTo>
                    <a:pt x="0" y="1201674"/>
                  </a:moveTo>
                  <a:cubicBezTo>
                    <a:pt x="0" y="537972"/>
                    <a:pt x="539242" y="0"/>
                    <a:pt x="1204595" y="0"/>
                  </a:cubicBezTo>
                  <a:cubicBezTo>
                    <a:pt x="1869948" y="0"/>
                    <a:pt x="2409190" y="537972"/>
                    <a:pt x="2409190" y="1201674"/>
                  </a:cubicBezTo>
                  <a:cubicBezTo>
                    <a:pt x="2409190" y="1865376"/>
                    <a:pt x="1869948" y="2403348"/>
                    <a:pt x="1204595" y="2403348"/>
                  </a:cubicBezTo>
                  <a:cubicBezTo>
                    <a:pt x="539242" y="2403348"/>
                    <a:pt x="0" y="1865376"/>
                    <a:pt x="0" y="1201674"/>
                  </a:cubicBezTo>
                  <a:close/>
                </a:path>
              </a:pathLst>
            </a:custGeom>
            <a:solidFill>
              <a:srgbClr val="008000"/>
            </a:solidFill>
          </p:spPr>
        </p:sp>
      </p:grpSp>
      <p:grpSp>
        <p:nvGrpSpPr>
          <p:cNvPr name="Group 14" id="14"/>
          <p:cNvGrpSpPr/>
          <p:nvPr/>
        </p:nvGrpSpPr>
        <p:grpSpPr>
          <a:xfrm rot="0">
            <a:off x="14814037" y="6975433"/>
            <a:ext cx="507082" cy="515722"/>
            <a:chOff x="0" y="0"/>
            <a:chExt cx="549360" cy="558720"/>
          </a:xfrm>
        </p:grpSpPr>
        <p:sp>
          <p:nvSpPr>
            <p:cNvPr name="Freeform 15" id="15"/>
            <p:cNvSpPr/>
            <p:nvPr/>
          </p:nvSpPr>
          <p:spPr>
            <a:xfrm flipH="false" flipV="false" rot="0">
              <a:off x="38100" y="38100"/>
              <a:ext cx="473075" cy="482473"/>
            </a:xfrm>
            <a:custGeom>
              <a:avLst/>
              <a:gdLst/>
              <a:ahLst/>
              <a:cxnLst/>
              <a:rect r="r" b="b" t="t" l="l"/>
              <a:pathLst>
                <a:path h="482473" w="473075">
                  <a:moveTo>
                    <a:pt x="0" y="241300"/>
                  </a:moveTo>
                  <a:cubicBezTo>
                    <a:pt x="0" y="108077"/>
                    <a:pt x="105918" y="0"/>
                    <a:pt x="236601" y="0"/>
                  </a:cubicBezTo>
                  <a:cubicBezTo>
                    <a:pt x="367284" y="0"/>
                    <a:pt x="473075" y="108077"/>
                    <a:pt x="473075" y="241300"/>
                  </a:cubicBezTo>
                  <a:cubicBezTo>
                    <a:pt x="473075" y="374523"/>
                    <a:pt x="367157" y="482473"/>
                    <a:pt x="236601" y="482473"/>
                  </a:cubicBezTo>
                  <a:cubicBezTo>
                    <a:pt x="106045" y="482473"/>
                    <a:pt x="0" y="374523"/>
                    <a:pt x="0" y="241300"/>
                  </a:cubicBezTo>
                  <a:close/>
                </a:path>
              </a:pathLst>
            </a:custGeom>
            <a:solidFill>
              <a:srgbClr val="FFFFFF"/>
            </a:solidFill>
          </p:spPr>
        </p:sp>
        <p:sp>
          <p:nvSpPr>
            <p:cNvPr name="Freeform 16" id="16"/>
            <p:cNvSpPr/>
            <p:nvPr/>
          </p:nvSpPr>
          <p:spPr>
            <a:xfrm flipH="false" flipV="false" rot="0">
              <a:off x="0" y="0"/>
              <a:ext cx="549402" cy="558800"/>
            </a:xfrm>
            <a:custGeom>
              <a:avLst/>
              <a:gdLst/>
              <a:ahLst/>
              <a:cxnLst/>
              <a:rect r="r" b="b" t="t" l="l"/>
              <a:pathLst>
                <a:path h="558800" w="549402">
                  <a:moveTo>
                    <a:pt x="0" y="279400"/>
                  </a:moveTo>
                  <a:cubicBezTo>
                    <a:pt x="0" y="125730"/>
                    <a:pt x="122301" y="0"/>
                    <a:pt x="274701" y="0"/>
                  </a:cubicBezTo>
                  <a:lnTo>
                    <a:pt x="274701" y="38100"/>
                  </a:lnTo>
                  <a:lnTo>
                    <a:pt x="274701" y="0"/>
                  </a:lnTo>
                  <a:cubicBezTo>
                    <a:pt x="427101" y="0"/>
                    <a:pt x="549402" y="125730"/>
                    <a:pt x="549402" y="279400"/>
                  </a:cubicBezTo>
                  <a:lnTo>
                    <a:pt x="511302" y="279400"/>
                  </a:lnTo>
                  <a:lnTo>
                    <a:pt x="549402" y="279400"/>
                  </a:lnTo>
                  <a:cubicBezTo>
                    <a:pt x="549402" y="432943"/>
                    <a:pt x="427101" y="558800"/>
                    <a:pt x="274701" y="558800"/>
                  </a:cubicBezTo>
                  <a:lnTo>
                    <a:pt x="274701" y="520700"/>
                  </a:lnTo>
                  <a:lnTo>
                    <a:pt x="274701" y="558800"/>
                  </a:lnTo>
                  <a:cubicBezTo>
                    <a:pt x="122301" y="558673"/>
                    <a:pt x="0" y="432943"/>
                    <a:pt x="0" y="279400"/>
                  </a:cubicBezTo>
                  <a:lnTo>
                    <a:pt x="38100" y="279400"/>
                  </a:lnTo>
                  <a:lnTo>
                    <a:pt x="76200" y="279400"/>
                  </a:lnTo>
                  <a:lnTo>
                    <a:pt x="38100" y="279400"/>
                  </a:lnTo>
                  <a:lnTo>
                    <a:pt x="0" y="279400"/>
                  </a:lnTo>
                  <a:moveTo>
                    <a:pt x="76327" y="279400"/>
                  </a:moveTo>
                  <a:cubicBezTo>
                    <a:pt x="76327" y="300482"/>
                    <a:pt x="59182" y="317500"/>
                    <a:pt x="38227" y="317500"/>
                  </a:cubicBezTo>
                  <a:cubicBezTo>
                    <a:pt x="17272" y="317500"/>
                    <a:pt x="127" y="300355"/>
                    <a:pt x="127" y="279400"/>
                  </a:cubicBezTo>
                  <a:cubicBezTo>
                    <a:pt x="127" y="258445"/>
                    <a:pt x="17272" y="241300"/>
                    <a:pt x="38227" y="241300"/>
                  </a:cubicBezTo>
                  <a:cubicBezTo>
                    <a:pt x="59182" y="241300"/>
                    <a:pt x="76327" y="258445"/>
                    <a:pt x="76327" y="279400"/>
                  </a:cubicBezTo>
                  <a:cubicBezTo>
                    <a:pt x="76327" y="392303"/>
                    <a:pt x="165862" y="482473"/>
                    <a:pt x="274701" y="482473"/>
                  </a:cubicBezTo>
                  <a:cubicBezTo>
                    <a:pt x="383540" y="482473"/>
                    <a:pt x="473075" y="392176"/>
                    <a:pt x="473075" y="279400"/>
                  </a:cubicBezTo>
                  <a:cubicBezTo>
                    <a:pt x="473075" y="166624"/>
                    <a:pt x="383540" y="76327"/>
                    <a:pt x="274701" y="76327"/>
                  </a:cubicBezTo>
                  <a:lnTo>
                    <a:pt x="274701" y="38100"/>
                  </a:lnTo>
                  <a:lnTo>
                    <a:pt x="274701" y="76200"/>
                  </a:lnTo>
                  <a:cubicBezTo>
                    <a:pt x="165862" y="76327"/>
                    <a:pt x="76327" y="166497"/>
                    <a:pt x="76327" y="279400"/>
                  </a:cubicBezTo>
                  <a:close/>
                </a:path>
              </a:pathLst>
            </a:custGeom>
            <a:solidFill>
              <a:srgbClr val="397D5A"/>
            </a:solidFill>
          </p:spPr>
        </p:sp>
      </p:grpSp>
      <p:grpSp>
        <p:nvGrpSpPr>
          <p:cNvPr name="Group 17" id="17"/>
          <p:cNvGrpSpPr/>
          <p:nvPr/>
        </p:nvGrpSpPr>
        <p:grpSpPr>
          <a:xfrm rot="0">
            <a:off x="14954930" y="7124966"/>
            <a:ext cx="219315" cy="216656"/>
            <a:chOff x="0" y="0"/>
            <a:chExt cx="237600" cy="234720"/>
          </a:xfrm>
        </p:grpSpPr>
        <p:sp>
          <p:nvSpPr>
            <p:cNvPr name="Freeform 18" id="18"/>
            <p:cNvSpPr/>
            <p:nvPr/>
          </p:nvSpPr>
          <p:spPr>
            <a:xfrm flipH="false" flipV="false" rot="0">
              <a:off x="0" y="0"/>
              <a:ext cx="237490" cy="234696"/>
            </a:xfrm>
            <a:custGeom>
              <a:avLst/>
              <a:gdLst/>
              <a:ahLst/>
              <a:cxnLst/>
              <a:rect r="r" b="b" t="t" l="l"/>
              <a:pathLst>
                <a:path h="234696" w="237490">
                  <a:moveTo>
                    <a:pt x="0" y="117348"/>
                  </a:moveTo>
                  <a:cubicBezTo>
                    <a:pt x="0" y="52578"/>
                    <a:pt x="53213" y="0"/>
                    <a:pt x="118745" y="0"/>
                  </a:cubicBezTo>
                  <a:cubicBezTo>
                    <a:pt x="184277" y="0"/>
                    <a:pt x="237490" y="52578"/>
                    <a:pt x="237490" y="117348"/>
                  </a:cubicBezTo>
                  <a:cubicBezTo>
                    <a:pt x="237490" y="182118"/>
                    <a:pt x="184277" y="234696"/>
                    <a:pt x="118745" y="234696"/>
                  </a:cubicBezTo>
                  <a:cubicBezTo>
                    <a:pt x="53213" y="234696"/>
                    <a:pt x="0" y="182118"/>
                    <a:pt x="0" y="117348"/>
                  </a:cubicBezTo>
                  <a:close/>
                </a:path>
              </a:pathLst>
            </a:custGeom>
            <a:solidFill>
              <a:srgbClr val="397D5A"/>
            </a:solidFill>
          </p:spPr>
        </p:sp>
      </p:grpSp>
      <p:grpSp>
        <p:nvGrpSpPr>
          <p:cNvPr name="Group 19" id="19"/>
          <p:cNvGrpSpPr/>
          <p:nvPr/>
        </p:nvGrpSpPr>
        <p:grpSpPr>
          <a:xfrm rot="0">
            <a:off x="7003775" y="7039898"/>
            <a:ext cx="2224383" cy="2218402"/>
            <a:chOff x="0" y="0"/>
            <a:chExt cx="2409840" cy="2403360"/>
          </a:xfrm>
        </p:grpSpPr>
        <p:sp>
          <p:nvSpPr>
            <p:cNvPr name="Freeform 20" id="20"/>
            <p:cNvSpPr/>
            <p:nvPr/>
          </p:nvSpPr>
          <p:spPr>
            <a:xfrm flipH="false" flipV="false" rot="0">
              <a:off x="0" y="0"/>
              <a:ext cx="2409952" cy="2403348"/>
            </a:xfrm>
            <a:custGeom>
              <a:avLst/>
              <a:gdLst/>
              <a:ahLst/>
              <a:cxnLst/>
              <a:rect r="r" b="b" t="t" l="l"/>
              <a:pathLst>
                <a:path h="2403348" w="2409952">
                  <a:moveTo>
                    <a:pt x="0" y="1201674"/>
                  </a:moveTo>
                  <a:cubicBezTo>
                    <a:pt x="0" y="537972"/>
                    <a:pt x="539496" y="0"/>
                    <a:pt x="1204976" y="0"/>
                  </a:cubicBezTo>
                  <a:cubicBezTo>
                    <a:pt x="1870456" y="0"/>
                    <a:pt x="2409952" y="537972"/>
                    <a:pt x="2409952" y="1201674"/>
                  </a:cubicBezTo>
                  <a:cubicBezTo>
                    <a:pt x="2409952" y="1865376"/>
                    <a:pt x="1870456" y="2403348"/>
                    <a:pt x="1204976" y="2403348"/>
                  </a:cubicBezTo>
                  <a:cubicBezTo>
                    <a:pt x="539496" y="2403348"/>
                    <a:pt x="0" y="1865376"/>
                    <a:pt x="0" y="1201674"/>
                  </a:cubicBezTo>
                  <a:close/>
                </a:path>
              </a:pathLst>
            </a:custGeom>
            <a:solidFill>
              <a:srgbClr val="008000"/>
            </a:solidFill>
          </p:spPr>
        </p:sp>
      </p:grpSp>
      <p:grpSp>
        <p:nvGrpSpPr>
          <p:cNvPr name="Group 21" id="21"/>
          <p:cNvGrpSpPr/>
          <p:nvPr/>
        </p:nvGrpSpPr>
        <p:grpSpPr>
          <a:xfrm rot="0">
            <a:off x="9383672" y="6975433"/>
            <a:ext cx="507082" cy="515722"/>
            <a:chOff x="0" y="0"/>
            <a:chExt cx="549360" cy="558720"/>
          </a:xfrm>
        </p:grpSpPr>
        <p:sp>
          <p:nvSpPr>
            <p:cNvPr name="Freeform 22" id="22"/>
            <p:cNvSpPr/>
            <p:nvPr/>
          </p:nvSpPr>
          <p:spPr>
            <a:xfrm flipH="false" flipV="false" rot="0">
              <a:off x="38100" y="38100"/>
              <a:ext cx="473075" cy="482473"/>
            </a:xfrm>
            <a:custGeom>
              <a:avLst/>
              <a:gdLst/>
              <a:ahLst/>
              <a:cxnLst/>
              <a:rect r="r" b="b" t="t" l="l"/>
              <a:pathLst>
                <a:path h="482473" w="473075">
                  <a:moveTo>
                    <a:pt x="0" y="241300"/>
                  </a:moveTo>
                  <a:cubicBezTo>
                    <a:pt x="0" y="108077"/>
                    <a:pt x="105918" y="0"/>
                    <a:pt x="236601" y="0"/>
                  </a:cubicBezTo>
                  <a:cubicBezTo>
                    <a:pt x="367284" y="0"/>
                    <a:pt x="473075" y="108077"/>
                    <a:pt x="473075" y="241300"/>
                  </a:cubicBezTo>
                  <a:cubicBezTo>
                    <a:pt x="473075" y="374523"/>
                    <a:pt x="367157" y="482473"/>
                    <a:pt x="236601" y="482473"/>
                  </a:cubicBezTo>
                  <a:cubicBezTo>
                    <a:pt x="106045" y="482473"/>
                    <a:pt x="0" y="374523"/>
                    <a:pt x="0" y="241300"/>
                  </a:cubicBezTo>
                  <a:close/>
                </a:path>
              </a:pathLst>
            </a:custGeom>
            <a:solidFill>
              <a:srgbClr val="FFFFFF"/>
            </a:solidFill>
          </p:spPr>
        </p:sp>
        <p:sp>
          <p:nvSpPr>
            <p:cNvPr name="Freeform 23" id="23"/>
            <p:cNvSpPr/>
            <p:nvPr/>
          </p:nvSpPr>
          <p:spPr>
            <a:xfrm flipH="false" flipV="false" rot="0">
              <a:off x="0" y="0"/>
              <a:ext cx="549402" cy="558800"/>
            </a:xfrm>
            <a:custGeom>
              <a:avLst/>
              <a:gdLst/>
              <a:ahLst/>
              <a:cxnLst/>
              <a:rect r="r" b="b" t="t" l="l"/>
              <a:pathLst>
                <a:path h="558800" w="549402">
                  <a:moveTo>
                    <a:pt x="0" y="279400"/>
                  </a:moveTo>
                  <a:cubicBezTo>
                    <a:pt x="0" y="125730"/>
                    <a:pt x="122301" y="0"/>
                    <a:pt x="274701" y="0"/>
                  </a:cubicBezTo>
                  <a:lnTo>
                    <a:pt x="274701" y="38100"/>
                  </a:lnTo>
                  <a:lnTo>
                    <a:pt x="274701" y="0"/>
                  </a:lnTo>
                  <a:cubicBezTo>
                    <a:pt x="427101" y="0"/>
                    <a:pt x="549402" y="125730"/>
                    <a:pt x="549402" y="279400"/>
                  </a:cubicBezTo>
                  <a:lnTo>
                    <a:pt x="511302" y="279400"/>
                  </a:lnTo>
                  <a:lnTo>
                    <a:pt x="549402" y="279400"/>
                  </a:lnTo>
                  <a:cubicBezTo>
                    <a:pt x="549402" y="432943"/>
                    <a:pt x="427101" y="558800"/>
                    <a:pt x="274701" y="558800"/>
                  </a:cubicBezTo>
                  <a:lnTo>
                    <a:pt x="274701" y="520700"/>
                  </a:lnTo>
                  <a:lnTo>
                    <a:pt x="274701" y="558800"/>
                  </a:lnTo>
                  <a:cubicBezTo>
                    <a:pt x="122301" y="558673"/>
                    <a:pt x="0" y="432943"/>
                    <a:pt x="0" y="279400"/>
                  </a:cubicBezTo>
                  <a:lnTo>
                    <a:pt x="38100" y="279400"/>
                  </a:lnTo>
                  <a:lnTo>
                    <a:pt x="76200" y="279400"/>
                  </a:lnTo>
                  <a:lnTo>
                    <a:pt x="38100" y="279400"/>
                  </a:lnTo>
                  <a:lnTo>
                    <a:pt x="0" y="279400"/>
                  </a:lnTo>
                  <a:moveTo>
                    <a:pt x="76327" y="279400"/>
                  </a:moveTo>
                  <a:cubicBezTo>
                    <a:pt x="76327" y="300482"/>
                    <a:pt x="59182" y="317500"/>
                    <a:pt x="38227" y="317500"/>
                  </a:cubicBezTo>
                  <a:cubicBezTo>
                    <a:pt x="17272" y="317500"/>
                    <a:pt x="127" y="300355"/>
                    <a:pt x="127" y="279400"/>
                  </a:cubicBezTo>
                  <a:cubicBezTo>
                    <a:pt x="127" y="258445"/>
                    <a:pt x="17272" y="241300"/>
                    <a:pt x="38227" y="241300"/>
                  </a:cubicBezTo>
                  <a:cubicBezTo>
                    <a:pt x="59182" y="241300"/>
                    <a:pt x="76327" y="258445"/>
                    <a:pt x="76327" y="279400"/>
                  </a:cubicBezTo>
                  <a:cubicBezTo>
                    <a:pt x="76327" y="392303"/>
                    <a:pt x="165862" y="482473"/>
                    <a:pt x="274701" y="482473"/>
                  </a:cubicBezTo>
                  <a:cubicBezTo>
                    <a:pt x="383540" y="482473"/>
                    <a:pt x="473075" y="392176"/>
                    <a:pt x="473075" y="279400"/>
                  </a:cubicBezTo>
                  <a:cubicBezTo>
                    <a:pt x="473075" y="166624"/>
                    <a:pt x="383540" y="76327"/>
                    <a:pt x="274701" y="76327"/>
                  </a:cubicBezTo>
                  <a:lnTo>
                    <a:pt x="274701" y="38100"/>
                  </a:lnTo>
                  <a:lnTo>
                    <a:pt x="274701" y="76200"/>
                  </a:lnTo>
                  <a:cubicBezTo>
                    <a:pt x="165862" y="76327"/>
                    <a:pt x="76327" y="166497"/>
                    <a:pt x="76327" y="279400"/>
                  </a:cubicBezTo>
                  <a:close/>
                </a:path>
              </a:pathLst>
            </a:custGeom>
            <a:solidFill>
              <a:srgbClr val="397D5A"/>
            </a:solidFill>
          </p:spPr>
        </p:sp>
      </p:grpSp>
      <p:grpSp>
        <p:nvGrpSpPr>
          <p:cNvPr name="Group 24" id="24"/>
          <p:cNvGrpSpPr/>
          <p:nvPr/>
        </p:nvGrpSpPr>
        <p:grpSpPr>
          <a:xfrm rot="0">
            <a:off x="9529882" y="7124966"/>
            <a:ext cx="219979" cy="216656"/>
            <a:chOff x="0" y="0"/>
            <a:chExt cx="238320" cy="234720"/>
          </a:xfrm>
        </p:grpSpPr>
        <p:sp>
          <p:nvSpPr>
            <p:cNvPr name="Freeform 25" id="25"/>
            <p:cNvSpPr/>
            <p:nvPr/>
          </p:nvSpPr>
          <p:spPr>
            <a:xfrm flipH="false" flipV="false" rot="0">
              <a:off x="0" y="0"/>
              <a:ext cx="238252" cy="234696"/>
            </a:xfrm>
            <a:custGeom>
              <a:avLst/>
              <a:gdLst/>
              <a:ahLst/>
              <a:cxnLst/>
              <a:rect r="r" b="b" t="t" l="l"/>
              <a:pathLst>
                <a:path h="234696" w="238252">
                  <a:moveTo>
                    <a:pt x="0" y="117348"/>
                  </a:moveTo>
                  <a:cubicBezTo>
                    <a:pt x="0" y="52578"/>
                    <a:pt x="53340" y="0"/>
                    <a:pt x="119126" y="0"/>
                  </a:cubicBezTo>
                  <a:cubicBezTo>
                    <a:pt x="184912" y="0"/>
                    <a:pt x="238252" y="52578"/>
                    <a:pt x="238252" y="117348"/>
                  </a:cubicBezTo>
                  <a:cubicBezTo>
                    <a:pt x="238252" y="182118"/>
                    <a:pt x="184912" y="234696"/>
                    <a:pt x="119126" y="234696"/>
                  </a:cubicBezTo>
                  <a:cubicBezTo>
                    <a:pt x="53340" y="234696"/>
                    <a:pt x="0" y="182118"/>
                    <a:pt x="0" y="117348"/>
                  </a:cubicBezTo>
                  <a:close/>
                </a:path>
              </a:pathLst>
            </a:custGeom>
            <a:solidFill>
              <a:srgbClr val="397D5A"/>
            </a:solidFill>
          </p:spPr>
        </p:sp>
      </p:grpSp>
      <p:grpSp>
        <p:nvGrpSpPr>
          <p:cNvPr name="Group 26" id="26"/>
          <p:cNvGrpSpPr/>
          <p:nvPr/>
        </p:nvGrpSpPr>
        <p:grpSpPr>
          <a:xfrm rot="0">
            <a:off x="7003775" y="2145857"/>
            <a:ext cx="2224383" cy="2218402"/>
            <a:chOff x="0" y="0"/>
            <a:chExt cx="2409840" cy="2403360"/>
          </a:xfrm>
        </p:grpSpPr>
        <p:sp>
          <p:nvSpPr>
            <p:cNvPr name="Freeform 27" id="27"/>
            <p:cNvSpPr/>
            <p:nvPr/>
          </p:nvSpPr>
          <p:spPr>
            <a:xfrm flipH="false" flipV="false" rot="0">
              <a:off x="0" y="0"/>
              <a:ext cx="2409952" cy="2403348"/>
            </a:xfrm>
            <a:custGeom>
              <a:avLst/>
              <a:gdLst/>
              <a:ahLst/>
              <a:cxnLst/>
              <a:rect r="r" b="b" t="t" l="l"/>
              <a:pathLst>
                <a:path h="2403348" w="2409952">
                  <a:moveTo>
                    <a:pt x="0" y="1201674"/>
                  </a:moveTo>
                  <a:cubicBezTo>
                    <a:pt x="0" y="537972"/>
                    <a:pt x="539496" y="0"/>
                    <a:pt x="1204976" y="0"/>
                  </a:cubicBezTo>
                  <a:cubicBezTo>
                    <a:pt x="1870456" y="0"/>
                    <a:pt x="2409952" y="537972"/>
                    <a:pt x="2409952" y="1201674"/>
                  </a:cubicBezTo>
                  <a:cubicBezTo>
                    <a:pt x="2409952" y="1865376"/>
                    <a:pt x="1870456" y="2403348"/>
                    <a:pt x="1204976" y="2403348"/>
                  </a:cubicBezTo>
                  <a:cubicBezTo>
                    <a:pt x="539496" y="2403348"/>
                    <a:pt x="0" y="1865376"/>
                    <a:pt x="0" y="1201674"/>
                  </a:cubicBezTo>
                  <a:close/>
                </a:path>
              </a:pathLst>
            </a:custGeom>
            <a:solidFill>
              <a:srgbClr val="008000"/>
            </a:solidFill>
          </p:spPr>
        </p:sp>
      </p:grpSp>
      <p:grpSp>
        <p:nvGrpSpPr>
          <p:cNvPr name="Group 28" id="28"/>
          <p:cNvGrpSpPr/>
          <p:nvPr/>
        </p:nvGrpSpPr>
        <p:grpSpPr>
          <a:xfrm rot="0">
            <a:off x="9383672" y="3913002"/>
            <a:ext cx="507082" cy="515722"/>
            <a:chOff x="0" y="0"/>
            <a:chExt cx="549360" cy="558720"/>
          </a:xfrm>
        </p:grpSpPr>
        <p:sp>
          <p:nvSpPr>
            <p:cNvPr name="Freeform 29" id="29"/>
            <p:cNvSpPr/>
            <p:nvPr/>
          </p:nvSpPr>
          <p:spPr>
            <a:xfrm flipH="false" flipV="false" rot="0">
              <a:off x="38100" y="38100"/>
              <a:ext cx="473075" cy="482473"/>
            </a:xfrm>
            <a:custGeom>
              <a:avLst/>
              <a:gdLst/>
              <a:ahLst/>
              <a:cxnLst/>
              <a:rect r="r" b="b" t="t" l="l"/>
              <a:pathLst>
                <a:path h="482473" w="473075">
                  <a:moveTo>
                    <a:pt x="0" y="241300"/>
                  </a:moveTo>
                  <a:cubicBezTo>
                    <a:pt x="0" y="108077"/>
                    <a:pt x="105918" y="0"/>
                    <a:pt x="236601" y="0"/>
                  </a:cubicBezTo>
                  <a:cubicBezTo>
                    <a:pt x="367284" y="0"/>
                    <a:pt x="473075" y="108077"/>
                    <a:pt x="473075" y="241300"/>
                  </a:cubicBezTo>
                  <a:cubicBezTo>
                    <a:pt x="473075" y="374523"/>
                    <a:pt x="367157" y="482473"/>
                    <a:pt x="236601" y="482473"/>
                  </a:cubicBezTo>
                  <a:cubicBezTo>
                    <a:pt x="106045" y="482473"/>
                    <a:pt x="0" y="374523"/>
                    <a:pt x="0" y="241300"/>
                  </a:cubicBezTo>
                  <a:close/>
                </a:path>
              </a:pathLst>
            </a:custGeom>
            <a:solidFill>
              <a:srgbClr val="FFFFFF"/>
            </a:solidFill>
          </p:spPr>
        </p:sp>
        <p:sp>
          <p:nvSpPr>
            <p:cNvPr name="Freeform 30" id="30"/>
            <p:cNvSpPr/>
            <p:nvPr/>
          </p:nvSpPr>
          <p:spPr>
            <a:xfrm flipH="false" flipV="false" rot="0">
              <a:off x="0" y="0"/>
              <a:ext cx="549402" cy="558800"/>
            </a:xfrm>
            <a:custGeom>
              <a:avLst/>
              <a:gdLst/>
              <a:ahLst/>
              <a:cxnLst/>
              <a:rect r="r" b="b" t="t" l="l"/>
              <a:pathLst>
                <a:path h="558800" w="549402">
                  <a:moveTo>
                    <a:pt x="0" y="279400"/>
                  </a:moveTo>
                  <a:cubicBezTo>
                    <a:pt x="0" y="125730"/>
                    <a:pt x="122301" y="0"/>
                    <a:pt x="274701" y="0"/>
                  </a:cubicBezTo>
                  <a:lnTo>
                    <a:pt x="274701" y="38100"/>
                  </a:lnTo>
                  <a:lnTo>
                    <a:pt x="274701" y="0"/>
                  </a:lnTo>
                  <a:cubicBezTo>
                    <a:pt x="427101" y="0"/>
                    <a:pt x="549402" y="125730"/>
                    <a:pt x="549402" y="279400"/>
                  </a:cubicBezTo>
                  <a:lnTo>
                    <a:pt x="511302" y="279400"/>
                  </a:lnTo>
                  <a:lnTo>
                    <a:pt x="549402" y="279400"/>
                  </a:lnTo>
                  <a:cubicBezTo>
                    <a:pt x="549402" y="432943"/>
                    <a:pt x="427101" y="558800"/>
                    <a:pt x="274701" y="558800"/>
                  </a:cubicBezTo>
                  <a:lnTo>
                    <a:pt x="274701" y="520700"/>
                  </a:lnTo>
                  <a:lnTo>
                    <a:pt x="274701" y="558800"/>
                  </a:lnTo>
                  <a:cubicBezTo>
                    <a:pt x="122301" y="558673"/>
                    <a:pt x="0" y="432943"/>
                    <a:pt x="0" y="279400"/>
                  </a:cubicBezTo>
                  <a:lnTo>
                    <a:pt x="38100" y="279400"/>
                  </a:lnTo>
                  <a:lnTo>
                    <a:pt x="76200" y="279400"/>
                  </a:lnTo>
                  <a:lnTo>
                    <a:pt x="38100" y="279400"/>
                  </a:lnTo>
                  <a:lnTo>
                    <a:pt x="0" y="279400"/>
                  </a:lnTo>
                  <a:moveTo>
                    <a:pt x="76327" y="279400"/>
                  </a:moveTo>
                  <a:cubicBezTo>
                    <a:pt x="76327" y="300482"/>
                    <a:pt x="59182" y="317500"/>
                    <a:pt x="38227" y="317500"/>
                  </a:cubicBezTo>
                  <a:cubicBezTo>
                    <a:pt x="17272" y="317500"/>
                    <a:pt x="127" y="300355"/>
                    <a:pt x="127" y="279400"/>
                  </a:cubicBezTo>
                  <a:cubicBezTo>
                    <a:pt x="127" y="258445"/>
                    <a:pt x="17272" y="241300"/>
                    <a:pt x="38227" y="241300"/>
                  </a:cubicBezTo>
                  <a:cubicBezTo>
                    <a:pt x="59182" y="241300"/>
                    <a:pt x="76327" y="258445"/>
                    <a:pt x="76327" y="279400"/>
                  </a:cubicBezTo>
                  <a:cubicBezTo>
                    <a:pt x="76327" y="392303"/>
                    <a:pt x="165862" y="482473"/>
                    <a:pt x="274701" y="482473"/>
                  </a:cubicBezTo>
                  <a:cubicBezTo>
                    <a:pt x="383540" y="482473"/>
                    <a:pt x="473075" y="392176"/>
                    <a:pt x="473075" y="279400"/>
                  </a:cubicBezTo>
                  <a:cubicBezTo>
                    <a:pt x="473075" y="166624"/>
                    <a:pt x="383540" y="76327"/>
                    <a:pt x="274701" y="76327"/>
                  </a:cubicBezTo>
                  <a:lnTo>
                    <a:pt x="274701" y="38100"/>
                  </a:lnTo>
                  <a:lnTo>
                    <a:pt x="274701" y="76200"/>
                  </a:lnTo>
                  <a:cubicBezTo>
                    <a:pt x="165862" y="76327"/>
                    <a:pt x="76327" y="166497"/>
                    <a:pt x="76327" y="279400"/>
                  </a:cubicBezTo>
                  <a:close/>
                </a:path>
              </a:pathLst>
            </a:custGeom>
            <a:solidFill>
              <a:srgbClr val="397D5A"/>
            </a:solidFill>
          </p:spPr>
        </p:sp>
      </p:grpSp>
      <p:grpSp>
        <p:nvGrpSpPr>
          <p:cNvPr name="Group 31" id="31"/>
          <p:cNvGrpSpPr/>
          <p:nvPr/>
        </p:nvGrpSpPr>
        <p:grpSpPr>
          <a:xfrm rot="0">
            <a:off x="14957921" y="4062535"/>
            <a:ext cx="219315" cy="216656"/>
            <a:chOff x="0" y="0"/>
            <a:chExt cx="237600" cy="234720"/>
          </a:xfrm>
        </p:grpSpPr>
        <p:sp>
          <p:nvSpPr>
            <p:cNvPr name="Freeform 32" id="32"/>
            <p:cNvSpPr/>
            <p:nvPr/>
          </p:nvSpPr>
          <p:spPr>
            <a:xfrm flipH="false" flipV="false" rot="0">
              <a:off x="0" y="0"/>
              <a:ext cx="237490" cy="234696"/>
            </a:xfrm>
            <a:custGeom>
              <a:avLst/>
              <a:gdLst/>
              <a:ahLst/>
              <a:cxnLst/>
              <a:rect r="r" b="b" t="t" l="l"/>
              <a:pathLst>
                <a:path h="234696" w="237490">
                  <a:moveTo>
                    <a:pt x="0" y="117348"/>
                  </a:moveTo>
                  <a:cubicBezTo>
                    <a:pt x="0" y="52578"/>
                    <a:pt x="53213" y="0"/>
                    <a:pt x="118745" y="0"/>
                  </a:cubicBezTo>
                  <a:cubicBezTo>
                    <a:pt x="184277" y="0"/>
                    <a:pt x="237490" y="52578"/>
                    <a:pt x="237490" y="117348"/>
                  </a:cubicBezTo>
                  <a:cubicBezTo>
                    <a:pt x="237490" y="182118"/>
                    <a:pt x="184277" y="234696"/>
                    <a:pt x="118745" y="234696"/>
                  </a:cubicBezTo>
                  <a:cubicBezTo>
                    <a:pt x="53213" y="234696"/>
                    <a:pt x="0" y="182118"/>
                    <a:pt x="0" y="117348"/>
                  </a:cubicBezTo>
                  <a:close/>
                </a:path>
              </a:pathLst>
            </a:custGeom>
            <a:solidFill>
              <a:srgbClr val="397D5A"/>
            </a:solidFill>
          </p:spPr>
        </p:sp>
      </p:grpSp>
      <p:grpSp>
        <p:nvGrpSpPr>
          <p:cNvPr name="Group 33" id="33"/>
          <p:cNvGrpSpPr/>
          <p:nvPr/>
        </p:nvGrpSpPr>
        <p:grpSpPr>
          <a:xfrm rot="0">
            <a:off x="9530546" y="4062535"/>
            <a:ext cx="219315" cy="216656"/>
            <a:chOff x="0" y="0"/>
            <a:chExt cx="237600" cy="234720"/>
          </a:xfrm>
        </p:grpSpPr>
        <p:sp>
          <p:nvSpPr>
            <p:cNvPr name="Freeform 34" id="34"/>
            <p:cNvSpPr/>
            <p:nvPr/>
          </p:nvSpPr>
          <p:spPr>
            <a:xfrm flipH="false" flipV="false" rot="0">
              <a:off x="0" y="0"/>
              <a:ext cx="237490" cy="234696"/>
            </a:xfrm>
            <a:custGeom>
              <a:avLst/>
              <a:gdLst/>
              <a:ahLst/>
              <a:cxnLst/>
              <a:rect r="r" b="b" t="t" l="l"/>
              <a:pathLst>
                <a:path h="234696" w="237490">
                  <a:moveTo>
                    <a:pt x="0" y="117348"/>
                  </a:moveTo>
                  <a:cubicBezTo>
                    <a:pt x="0" y="52578"/>
                    <a:pt x="53213" y="0"/>
                    <a:pt x="118745" y="0"/>
                  </a:cubicBezTo>
                  <a:cubicBezTo>
                    <a:pt x="184277" y="0"/>
                    <a:pt x="237490" y="52578"/>
                    <a:pt x="237490" y="117348"/>
                  </a:cubicBezTo>
                  <a:cubicBezTo>
                    <a:pt x="237490" y="182118"/>
                    <a:pt x="184277" y="234696"/>
                    <a:pt x="118745" y="234696"/>
                  </a:cubicBezTo>
                  <a:cubicBezTo>
                    <a:pt x="53213" y="234696"/>
                    <a:pt x="0" y="182118"/>
                    <a:pt x="0" y="117348"/>
                  </a:cubicBezTo>
                  <a:close/>
                </a:path>
              </a:pathLst>
            </a:custGeom>
            <a:solidFill>
              <a:srgbClr val="397D5A"/>
            </a:solidFill>
          </p:spPr>
        </p:sp>
      </p:grpSp>
      <p:sp>
        <p:nvSpPr>
          <p:cNvPr name="TextBox 35" id="35"/>
          <p:cNvSpPr txBox="true"/>
          <p:nvPr/>
        </p:nvSpPr>
        <p:spPr>
          <a:xfrm rot="0">
            <a:off x="1482178" y="1236555"/>
            <a:ext cx="2189607" cy="491513"/>
          </a:xfrm>
          <a:prstGeom prst="rect">
            <a:avLst/>
          </a:prstGeom>
        </p:spPr>
        <p:txBody>
          <a:bodyPr anchor="t" rtlCol="false" tIns="0" lIns="0" bIns="0" rIns="0">
            <a:spAutoFit/>
          </a:bodyPr>
          <a:lstStyle/>
          <a:p>
            <a:pPr algn="l" marL="0" indent="0" lvl="0">
              <a:lnSpc>
                <a:spcPts val="3678"/>
              </a:lnSpc>
              <a:spcBef>
                <a:spcPct val="0"/>
              </a:spcBef>
            </a:pPr>
            <a:r>
              <a:rPr lang="en-US" sz="2665" spc="261">
                <a:solidFill>
                  <a:srgbClr val="231F20"/>
                </a:solidFill>
                <a:latin typeface="Codec Pro ExtraBold"/>
                <a:ea typeface="Codec Pro ExtraBold"/>
                <a:cs typeface="Codec Pro ExtraBold"/>
                <a:sym typeface="Codec Pro ExtraBold"/>
              </a:rPr>
              <a:t>Objectives </a:t>
            </a:r>
          </a:p>
        </p:txBody>
      </p:sp>
      <p:sp>
        <p:nvSpPr>
          <p:cNvPr name="Freeform 36" id="36"/>
          <p:cNvSpPr/>
          <p:nvPr/>
        </p:nvSpPr>
        <p:spPr>
          <a:xfrm flipH="false" flipV="false" rot="0">
            <a:off x="16322124" y="7754894"/>
            <a:ext cx="4118443" cy="3654183"/>
          </a:xfrm>
          <a:custGeom>
            <a:avLst/>
            <a:gdLst/>
            <a:ahLst/>
            <a:cxnLst/>
            <a:rect r="r" b="b" t="t" l="l"/>
            <a:pathLst>
              <a:path h="3654183" w="4118443">
                <a:moveTo>
                  <a:pt x="0" y="0"/>
                </a:moveTo>
                <a:lnTo>
                  <a:pt x="4118443" y="0"/>
                </a:lnTo>
                <a:lnTo>
                  <a:pt x="4118443" y="3654183"/>
                </a:lnTo>
                <a:lnTo>
                  <a:pt x="0" y="365418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7" id="37"/>
          <p:cNvSpPr/>
          <p:nvPr/>
        </p:nvSpPr>
        <p:spPr>
          <a:xfrm flipH="true" flipV="true" rot="0">
            <a:off x="-2059222" y="-798391"/>
            <a:ext cx="4118443" cy="3654183"/>
          </a:xfrm>
          <a:custGeom>
            <a:avLst/>
            <a:gdLst/>
            <a:ahLst/>
            <a:cxnLst/>
            <a:rect r="r" b="b" t="t" l="l"/>
            <a:pathLst>
              <a:path h="3654183" w="4118443">
                <a:moveTo>
                  <a:pt x="4118444" y="3654182"/>
                </a:moveTo>
                <a:lnTo>
                  <a:pt x="0" y="3654182"/>
                </a:lnTo>
                <a:lnTo>
                  <a:pt x="0" y="0"/>
                </a:lnTo>
                <a:lnTo>
                  <a:pt x="4118444" y="0"/>
                </a:lnTo>
                <a:lnTo>
                  <a:pt x="4118444" y="3654182"/>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38" id="38"/>
          <p:cNvSpPr/>
          <p:nvPr/>
        </p:nvSpPr>
        <p:spPr>
          <a:xfrm flipH="false" flipV="false" rot="0">
            <a:off x="11826108" y="4574548"/>
            <a:ext cx="1152214" cy="1127531"/>
          </a:xfrm>
          <a:custGeom>
            <a:avLst/>
            <a:gdLst/>
            <a:ahLst/>
            <a:cxnLst/>
            <a:rect r="r" b="b" t="t" l="l"/>
            <a:pathLst>
              <a:path h="1127531" w="1152214">
                <a:moveTo>
                  <a:pt x="0" y="0"/>
                </a:moveTo>
                <a:lnTo>
                  <a:pt x="1152214" y="0"/>
                </a:lnTo>
                <a:lnTo>
                  <a:pt x="1152214" y="1127531"/>
                </a:lnTo>
                <a:lnTo>
                  <a:pt x="0" y="1127531"/>
                </a:lnTo>
                <a:lnTo>
                  <a:pt x="0" y="0"/>
                </a:lnTo>
                <a:close/>
              </a:path>
            </a:pathLst>
          </a:custGeom>
          <a:blipFill>
            <a:blip r:embed="rId7"/>
            <a:stretch>
              <a:fillRect l="0" t="0" r="0" b="0"/>
            </a:stretch>
          </a:blipFill>
        </p:spPr>
      </p:sp>
      <p:sp>
        <p:nvSpPr>
          <p:cNvPr name="TextBox 39" id="39"/>
          <p:cNvSpPr txBox="true"/>
          <p:nvPr/>
        </p:nvSpPr>
        <p:spPr>
          <a:xfrm rot="0">
            <a:off x="1482178" y="2023342"/>
            <a:ext cx="5150121" cy="957645"/>
          </a:xfrm>
          <a:prstGeom prst="rect">
            <a:avLst/>
          </a:prstGeom>
        </p:spPr>
        <p:txBody>
          <a:bodyPr anchor="t" rtlCol="false" tIns="0" lIns="0" bIns="0" rIns="0">
            <a:spAutoFit/>
          </a:bodyPr>
          <a:lstStyle/>
          <a:p>
            <a:pPr algn="l" marL="0" indent="0" lvl="0">
              <a:lnSpc>
                <a:spcPts val="2564"/>
              </a:lnSpc>
              <a:spcBef>
                <a:spcPct val="0"/>
              </a:spcBef>
            </a:pPr>
            <a:r>
              <a:rPr lang="en-US" sz="1858" spc="182">
                <a:solidFill>
                  <a:srgbClr val="008000"/>
                </a:solidFill>
                <a:latin typeface="Open Sauce"/>
                <a:ea typeface="Open Sauce"/>
                <a:cs typeface="Open Sauce"/>
                <a:sym typeface="Open Sauce"/>
              </a:rPr>
              <a:t>AtliQ Motors</a:t>
            </a:r>
            <a:r>
              <a:rPr lang="en-US" sz="1858" spc="182">
                <a:solidFill>
                  <a:srgbClr val="191919"/>
                </a:solidFill>
                <a:latin typeface="Open Sauce"/>
                <a:ea typeface="Open Sauce"/>
                <a:cs typeface="Open Sauce"/>
                <a:sym typeface="Open Sauce"/>
              </a:rPr>
              <a:t> is an automotive giant from the USA specializing in electric vehicles (EV).</a:t>
            </a:r>
          </a:p>
        </p:txBody>
      </p:sp>
      <p:sp>
        <p:nvSpPr>
          <p:cNvPr name="TextBox 40" id="40"/>
          <p:cNvSpPr txBox="true"/>
          <p:nvPr/>
        </p:nvSpPr>
        <p:spPr>
          <a:xfrm rot="0">
            <a:off x="11346988" y="6029754"/>
            <a:ext cx="2110454" cy="945680"/>
          </a:xfrm>
          <a:prstGeom prst="rect">
            <a:avLst/>
          </a:prstGeom>
        </p:spPr>
        <p:txBody>
          <a:bodyPr anchor="t" rtlCol="false" tIns="0" lIns="0" bIns="0" rIns="0">
            <a:spAutoFit/>
          </a:bodyPr>
          <a:lstStyle/>
          <a:p>
            <a:pPr algn="ctr">
              <a:lnSpc>
                <a:spcPts val="3847"/>
              </a:lnSpc>
            </a:pPr>
            <a:r>
              <a:rPr lang="en-US" sz="2748" spc="137">
                <a:solidFill>
                  <a:srgbClr val="1C5739"/>
                </a:solidFill>
                <a:latin typeface="Open Sauce"/>
                <a:ea typeface="Open Sauce"/>
                <a:cs typeface="Open Sauce"/>
                <a:sym typeface="Open Sauce"/>
              </a:rPr>
              <a:t>AtliQ Motors</a:t>
            </a:r>
          </a:p>
        </p:txBody>
      </p:sp>
      <p:sp>
        <p:nvSpPr>
          <p:cNvPr name="TextBox 41" id="41"/>
          <p:cNvSpPr txBox="true"/>
          <p:nvPr/>
        </p:nvSpPr>
        <p:spPr>
          <a:xfrm rot="0">
            <a:off x="1482178" y="3276263"/>
            <a:ext cx="5150121" cy="957645"/>
          </a:xfrm>
          <a:prstGeom prst="rect">
            <a:avLst/>
          </a:prstGeom>
        </p:spPr>
        <p:txBody>
          <a:bodyPr anchor="t" rtlCol="false" tIns="0" lIns="0" bIns="0" rIns="0">
            <a:spAutoFit/>
          </a:bodyPr>
          <a:lstStyle/>
          <a:p>
            <a:pPr algn="l" marL="0" indent="0" lvl="0">
              <a:lnSpc>
                <a:spcPts val="2564"/>
              </a:lnSpc>
              <a:spcBef>
                <a:spcPct val="0"/>
              </a:spcBef>
            </a:pPr>
            <a:r>
              <a:rPr lang="en-US" sz="1858" spc="182">
                <a:solidFill>
                  <a:srgbClr val="191919"/>
                </a:solidFill>
                <a:latin typeface="Open Sauce"/>
                <a:ea typeface="Open Sauce"/>
                <a:cs typeface="Open Sauce"/>
                <a:sym typeface="Open Sauce"/>
              </a:rPr>
              <a:t>In the last 5 years, their market share rose to 25% in electric and hybrid vehicles segment in North America.</a:t>
            </a:r>
          </a:p>
        </p:txBody>
      </p:sp>
      <p:sp>
        <p:nvSpPr>
          <p:cNvPr name="TextBox 42" id="42"/>
          <p:cNvSpPr txBox="true"/>
          <p:nvPr/>
        </p:nvSpPr>
        <p:spPr>
          <a:xfrm rot="0">
            <a:off x="1482178" y="4529183"/>
            <a:ext cx="5150121" cy="1281495"/>
          </a:xfrm>
          <a:prstGeom prst="rect">
            <a:avLst/>
          </a:prstGeom>
        </p:spPr>
        <p:txBody>
          <a:bodyPr anchor="t" rtlCol="false" tIns="0" lIns="0" bIns="0" rIns="0">
            <a:spAutoFit/>
          </a:bodyPr>
          <a:lstStyle/>
          <a:p>
            <a:pPr algn="l" marL="0" indent="0" lvl="0">
              <a:lnSpc>
                <a:spcPts val="2564"/>
              </a:lnSpc>
              <a:spcBef>
                <a:spcPct val="0"/>
              </a:spcBef>
            </a:pPr>
            <a:r>
              <a:rPr lang="en-US" sz="1858" spc="182">
                <a:solidFill>
                  <a:srgbClr val="191919"/>
                </a:solidFill>
                <a:latin typeface="Open Sauce"/>
                <a:ea typeface="Open Sauce"/>
                <a:cs typeface="Open Sauce"/>
                <a:sym typeface="Open Sauce"/>
              </a:rPr>
              <a:t>As a part of their expansion plans, they wanted to launch their bestselling models in India where their market share is less than 2%.</a:t>
            </a:r>
            <a:r>
              <a:rPr lang="en-US" sz="1858" spc="182">
                <a:solidFill>
                  <a:srgbClr val="191919"/>
                </a:solidFill>
                <a:latin typeface="Open Sauce"/>
                <a:ea typeface="Open Sauce"/>
                <a:cs typeface="Open Sauce"/>
                <a:sym typeface="Open Sauce"/>
              </a:rPr>
              <a:t> </a:t>
            </a:r>
          </a:p>
        </p:txBody>
      </p:sp>
      <p:sp>
        <p:nvSpPr>
          <p:cNvPr name="TextBox 43" id="43"/>
          <p:cNvSpPr txBox="true"/>
          <p:nvPr/>
        </p:nvSpPr>
        <p:spPr>
          <a:xfrm rot="0">
            <a:off x="1482178" y="6787966"/>
            <a:ext cx="5150121" cy="1605345"/>
          </a:xfrm>
          <a:prstGeom prst="rect">
            <a:avLst/>
          </a:prstGeom>
        </p:spPr>
        <p:txBody>
          <a:bodyPr anchor="t" rtlCol="false" tIns="0" lIns="0" bIns="0" rIns="0">
            <a:spAutoFit/>
          </a:bodyPr>
          <a:lstStyle/>
          <a:p>
            <a:pPr algn="l" marL="0" indent="0" lvl="0">
              <a:lnSpc>
                <a:spcPts val="2564"/>
              </a:lnSpc>
              <a:spcBef>
                <a:spcPct val="0"/>
              </a:spcBef>
            </a:pPr>
            <a:r>
              <a:rPr lang="en-US" sz="1858" spc="182">
                <a:solidFill>
                  <a:srgbClr val="191919"/>
                </a:solidFill>
                <a:latin typeface="Open Sauce"/>
                <a:ea typeface="Open Sauce"/>
                <a:cs typeface="Open Sauce"/>
                <a:sym typeface="Open Sauce"/>
              </a:rPr>
              <a:t>Bruce Haryali, the chief of </a:t>
            </a:r>
            <a:r>
              <a:rPr lang="en-US" sz="1858" spc="182">
                <a:solidFill>
                  <a:srgbClr val="008000"/>
                </a:solidFill>
                <a:latin typeface="Open Sauce"/>
                <a:ea typeface="Open Sauce"/>
                <a:cs typeface="Open Sauce"/>
                <a:sym typeface="Open Sauce"/>
              </a:rPr>
              <a:t>AtliQ Motors</a:t>
            </a:r>
            <a:r>
              <a:rPr lang="en-US" sz="1858" spc="182">
                <a:solidFill>
                  <a:srgbClr val="191919"/>
                </a:solidFill>
                <a:latin typeface="Open Sauce"/>
                <a:ea typeface="Open Sauce"/>
                <a:cs typeface="Open Sauce"/>
                <a:sym typeface="Open Sauce"/>
              </a:rPr>
              <a:t> India wanted to do a detailed market study of existing EV/Hybrid market in India before proceeding further.</a:t>
            </a:r>
          </a:p>
        </p:txBody>
      </p:sp>
      <p:sp>
        <p:nvSpPr>
          <p:cNvPr name="TextBox 44" id="44"/>
          <p:cNvSpPr txBox="true"/>
          <p:nvPr/>
        </p:nvSpPr>
        <p:spPr>
          <a:xfrm rot="0">
            <a:off x="1482178" y="6001179"/>
            <a:ext cx="2189607" cy="491513"/>
          </a:xfrm>
          <a:prstGeom prst="rect">
            <a:avLst/>
          </a:prstGeom>
        </p:spPr>
        <p:txBody>
          <a:bodyPr anchor="t" rtlCol="false" tIns="0" lIns="0" bIns="0" rIns="0">
            <a:spAutoFit/>
          </a:bodyPr>
          <a:lstStyle/>
          <a:p>
            <a:pPr algn="l" marL="0" indent="0" lvl="0">
              <a:lnSpc>
                <a:spcPts val="3678"/>
              </a:lnSpc>
              <a:spcBef>
                <a:spcPct val="0"/>
              </a:spcBef>
            </a:pPr>
            <a:r>
              <a:rPr lang="en-US" sz="2665" spc="261">
                <a:solidFill>
                  <a:srgbClr val="231F20"/>
                </a:solidFill>
                <a:latin typeface="Codec Pro ExtraBold"/>
                <a:ea typeface="Codec Pro ExtraBold"/>
                <a:cs typeface="Codec Pro ExtraBold"/>
                <a:sym typeface="Codec Pro ExtraBold"/>
              </a:rPr>
              <a:t>Task </a:t>
            </a:r>
          </a:p>
        </p:txBody>
      </p:sp>
      <p:sp>
        <p:nvSpPr>
          <p:cNvPr name="TextBox 45" id="45"/>
          <p:cNvSpPr txBox="true"/>
          <p:nvPr/>
        </p:nvSpPr>
        <p:spPr>
          <a:xfrm rot="0">
            <a:off x="9139238" y="4924425"/>
            <a:ext cx="9525" cy="371475"/>
          </a:xfrm>
          <a:prstGeom prst="rect">
            <a:avLst/>
          </a:prstGeom>
        </p:spPr>
        <p:txBody>
          <a:bodyPr anchor="t" rtlCol="false" tIns="0" lIns="0" bIns="0" rIns="0">
            <a:spAutoFit/>
          </a:bodyPr>
          <a:lstStyle/>
          <a:p>
            <a:pPr algn="ctr">
              <a:lnSpc>
                <a:spcPts val="3000"/>
              </a:lnSpc>
              <a:spcBef>
                <a:spcPct val="0"/>
              </a:spcBef>
            </a:pPr>
          </a:p>
        </p:txBody>
      </p:sp>
      <p:sp>
        <p:nvSpPr>
          <p:cNvPr name="TextBox 46" id="46"/>
          <p:cNvSpPr txBox="true"/>
          <p:nvPr/>
        </p:nvSpPr>
        <p:spPr>
          <a:xfrm rot="0">
            <a:off x="5710583" y="27509"/>
            <a:ext cx="7035148" cy="1127748"/>
          </a:xfrm>
          <a:prstGeom prst="rect">
            <a:avLst/>
          </a:prstGeom>
        </p:spPr>
        <p:txBody>
          <a:bodyPr anchor="t" rtlCol="false" tIns="0" lIns="0" bIns="0" rIns="0">
            <a:spAutoFit/>
          </a:bodyPr>
          <a:lstStyle/>
          <a:p>
            <a:pPr algn="ctr">
              <a:lnSpc>
                <a:spcPts val="9240"/>
              </a:lnSpc>
            </a:pPr>
            <a:r>
              <a:rPr lang="en-US" sz="6600" b="true">
                <a:solidFill>
                  <a:srgbClr val="000000"/>
                </a:solidFill>
                <a:latin typeface="Canva Sans Bold"/>
                <a:ea typeface="Canva Sans Bold"/>
                <a:cs typeface="Canva Sans Bold"/>
                <a:sym typeface="Canva Sans Bold"/>
              </a:rPr>
              <a:t>Project Overview</a:t>
            </a:r>
          </a:p>
        </p:txBody>
      </p:sp>
      <p:sp>
        <p:nvSpPr>
          <p:cNvPr name="Freeform 47" id="47"/>
          <p:cNvSpPr/>
          <p:nvPr/>
        </p:nvSpPr>
        <p:spPr>
          <a:xfrm flipH="false" flipV="false" rot="0">
            <a:off x="7127947" y="7716873"/>
            <a:ext cx="1976039" cy="850795"/>
          </a:xfrm>
          <a:custGeom>
            <a:avLst/>
            <a:gdLst/>
            <a:ahLst/>
            <a:cxnLst/>
            <a:rect r="r" b="b" t="t" l="l"/>
            <a:pathLst>
              <a:path h="850795" w="1976039">
                <a:moveTo>
                  <a:pt x="0" y="0"/>
                </a:moveTo>
                <a:lnTo>
                  <a:pt x="1976039" y="0"/>
                </a:lnTo>
                <a:lnTo>
                  <a:pt x="1976039" y="850795"/>
                </a:lnTo>
                <a:lnTo>
                  <a:pt x="0" y="850795"/>
                </a:lnTo>
                <a:lnTo>
                  <a:pt x="0" y="0"/>
                </a:lnTo>
                <a:close/>
              </a:path>
            </a:pathLst>
          </a:custGeom>
          <a:blipFill>
            <a:blip r:embed="rId8"/>
            <a:stretch>
              <a:fillRect l="0" t="0" r="0" b="0"/>
            </a:stretch>
          </a:blipFill>
        </p:spPr>
      </p:sp>
      <p:sp>
        <p:nvSpPr>
          <p:cNvPr name="Freeform 48" id="48"/>
          <p:cNvSpPr/>
          <p:nvPr/>
        </p:nvSpPr>
        <p:spPr>
          <a:xfrm flipH="false" flipV="false" rot="0">
            <a:off x="7706939" y="2650325"/>
            <a:ext cx="818055" cy="1258646"/>
          </a:xfrm>
          <a:custGeom>
            <a:avLst/>
            <a:gdLst/>
            <a:ahLst/>
            <a:cxnLst/>
            <a:rect r="r" b="b" t="t" l="l"/>
            <a:pathLst>
              <a:path h="1258646" w="818055">
                <a:moveTo>
                  <a:pt x="0" y="0"/>
                </a:moveTo>
                <a:lnTo>
                  <a:pt x="818055" y="0"/>
                </a:lnTo>
                <a:lnTo>
                  <a:pt x="818055" y="1258646"/>
                </a:lnTo>
                <a:lnTo>
                  <a:pt x="0" y="1258646"/>
                </a:lnTo>
                <a:lnTo>
                  <a:pt x="0" y="0"/>
                </a:lnTo>
                <a:close/>
              </a:path>
            </a:pathLst>
          </a:custGeom>
          <a:blipFill>
            <a:blip r:embed="rId9"/>
            <a:stretch>
              <a:fillRect l="0" t="0" r="0" b="0"/>
            </a:stretch>
          </a:blipFill>
        </p:spPr>
      </p:sp>
      <p:sp>
        <p:nvSpPr>
          <p:cNvPr name="Freeform 49" id="49"/>
          <p:cNvSpPr/>
          <p:nvPr/>
        </p:nvSpPr>
        <p:spPr>
          <a:xfrm flipH="false" flipV="false" rot="0">
            <a:off x="15952360" y="7521229"/>
            <a:ext cx="1272264" cy="1271643"/>
          </a:xfrm>
          <a:custGeom>
            <a:avLst/>
            <a:gdLst/>
            <a:ahLst/>
            <a:cxnLst/>
            <a:rect r="r" b="b" t="t" l="l"/>
            <a:pathLst>
              <a:path h="1271643" w="1272264">
                <a:moveTo>
                  <a:pt x="0" y="0"/>
                </a:moveTo>
                <a:lnTo>
                  <a:pt x="1272265" y="0"/>
                </a:lnTo>
                <a:lnTo>
                  <a:pt x="1272265" y="1271643"/>
                </a:lnTo>
                <a:lnTo>
                  <a:pt x="0" y="1271643"/>
                </a:lnTo>
                <a:lnTo>
                  <a:pt x="0" y="0"/>
                </a:lnTo>
                <a:close/>
              </a:path>
            </a:pathLst>
          </a:custGeom>
          <a:blipFill>
            <a:blip r:embed="rId10"/>
            <a:stretch>
              <a:fillRect l="0" t="0" r="0" b="0"/>
            </a:stretch>
          </a:blipFill>
        </p:spPr>
      </p:sp>
      <p:sp>
        <p:nvSpPr>
          <p:cNvPr name="Freeform 50" id="50"/>
          <p:cNvSpPr/>
          <p:nvPr/>
        </p:nvSpPr>
        <p:spPr>
          <a:xfrm flipH="false" flipV="false" rot="0">
            <a:off x="15935655" y="2744465"/>
            <a:ext cx="1305674" cy="1111863"/>
          </a:xfrm>
          <a:custGeom>
            <a:avLst/>
            <a:gdLst/>
            <a:ahLst/>
            <a:cxnLst/>
            <a:rect r="r" b="b" t="t" l="l"/>
            <a:pathLst>
              <a:path h="1111863" w="1305674">
                <a:moveTo>
                  <a:pt x="0" y="0"/>
                </a:moveTo>
                <a:lnTo>
                  <a:pt x="1305675" y="0"/>
                </a:lnTo>
                <a:lnTo>
                  <a:pt x="1305675" y="1111864"/>
                </a:lnTo>
                <a:lnTo>
                  <a:pt x="0" y="1111864"/>
                </a:lnTo>
                <a:lnTo>
                  <a:pt x="0" y="0"/>
                </a:lnTo>
                <a:close/>
              </a:path>
            </a:pathLst>
          </a:custGeom>
          <a:blipFill>
            <a:blip r:embed="rId11"/>
            <a:stretch>
              <a:fillRect l="0" t="0" r="0" b="0"/>
            </a:stretch>
          </a:blipFill>
        </p:spPr>
      </p:sp>
    </p:spTree>
  </p:cSld>
  <p:clrMapOvr>
    <a:masterClrMapping/>
  </p:clrMapOvr>
  <p:transition spd="fast">
    <p:cover dir="l"/>
  </p:transition>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E2E2D9"/>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439214" cy="10287000"/>
          </a:xfrm>
          <a:custGeom>
            <a:avLst/>
            <a:gdLst/>
            <a:ahLst/>
            <a:cxnLst/>
            <a:rect r="r" b="b" t="t" l="l"/>
            <a:pathLst>
              <a:path h="10287000" w="18439214">
                <a:moveTo>
                  <a:pt x="0" y="0"/>
                </a:moveTo>
                <a:lnTo>
                  <a:pt x="18439214" y="0"/>
                </a:lnTo>
                <a:lnTo>
                  <a:pt x="18439214" y="10287000"/>
                </a:lnTo>
                <a:lnTo>
                  <a:pt x="0" y="10287000"/>
                </a:lnTo>
                <a:lnTo>
                  <a:pt x="0" y="0"/>
                </a:lnTo>
                <a:close/>
              </a:path>
            </a:pathLst>
          </a:custGeom>
          <a:blipFill>
            <a:blip r:embed="rId2">
              <a:alphaModFix amt="6999"/>
            </a:blip>
            <a:stretch>
              <a:fillRect l="0" t="0" r="-1345" b="-13355"/>
            </a:stretch>
          </a:blipFill>
        </p:spPr>
      </p:sp>
      <p:sp>
        <p:nvSpPr>
          <p:cNvPr name="TextBox 3" id="3"/>
          <p:cNvSpPr txBox="true"/>
          <p:nvPr/>
        </p:nvSpPr>
        <p:spPr>
          <a:xfrm rot="0">
            <a:off x="0" y="53340"/>
            <a:ext cx="18288000" cy="613411"/>
          </a:xfrm>
          <a:prstGeom prst="rect">
            <a:avLst/>
          </a:prstGeom>
        </p:spPr>
        <p:txBody>
          <a:bodyPr anchor="t" rtlCol="false" tIns="0" lIns="0" bIns="0" rIns="0">
            <a:spAutoFit/>
          </a:bodyPr>
          <a:lstStyle/>
          <a:p>
            <a:pPr algn="ctr">
              <a:lnSpc>
                <a:spcPts val="5099"/>
              </a:lnSpc>
              <a:spcBef>
                <a:spcPct val="0"/>
              </a:spcBef>
            </a:pPr>
            <a:r>
              <a:rPr lang="en-US" b="true" sz="3399" spc="101">
                <a:solidFill>
                  <a:srgbClr val="5F422B"/>
                </a:solidFill>
                <a:latin typeface="Aileron Bold"/>
                <a:ea typeface="Aileron Bold"/>
                <a:cs typeface="Aileron Bold"/>
                <a:sym typeface="Aileron Bold"/>
              </a:rPr>
              <a:t>Q5)Your top 3 recommendations for AtliQ Motors. </a:t>
            </a:r>
          </a:p>
        </p:txBody>
      </p:sp>
      <p:sp>
        <p:nvSpPr>
          <p:cNvPr name="TextBox 4" id="4"/>
          <p:cNvSpPr txBox="true"/>
          <p:nvPr/>
        </p:nvSpPr>
        <p:spPr>
          <a:xfrm rot="0">
            <a:off x="792099" y="1209675"/>
            <a:ext cx="10629977" cy="1289685"/>
          </a:xfrm>
          <a:prstGeom prst="rect">
            <a:avLst/>
          </a:prstGeom>
        </p:spPr>
        <p:txBody>
          <a:bodyPr anchor="t" rtlCol="false" tIns="0" lIns="0" bIns="0" rIns="0">
            <a:spAutoFit/>
          </a:bodyPr>
          <a:lstStyle/>
          <a:p>
            <a:pPr algn="l">
              <a:lnSpc>
                <a:spcPts val="3899"/>
              </a:lnSpc>
              <a:spcBef>
                <a:spcPct val="0"/>
              </a:spcBef>
            </a:pPr>
            <a:r>
              <a:rPr lang="en-US" b="true" sz="2599" spc="77">
                <a:solidFill>
                  <a:srgbClr val="000000"/>
                </a:solidFill>
                <a:latin typeface="Aileron Bold"/>
                <a:ea typeface="Aileron Bold"/>
                <a:cs typeface="Aileron Bold"/>
                <a:sym typeface="Aileron Bold"/>
              </a:rPr>
              <a:t>Strengthen Charging Infrastructure:</a:t>
            </a:r>
          </a:p>
          <a:p>
            <a:pPr algn="l" marL="474979" indent="-237490" lvl="1">
              <a:lnSpc>
                <a:spcPts val="3299"/>
              </a:lnSpc>
              <a:buFont typeface="Arial"/>
              <a:buChar char="•"/>
            </a:pPr>
            <a:r>
              <a:rPr lang="en-US" sz="2199" spc="65">
                <a:solidFill>
                  <a:srgbClr val="1C5739"/>
                </a:solidFill>
                <a:latin typeface="Aileron"/>
                <a:ea typeface="Aileron"/>
                <a:cs typeface="Aileron"/>
                <a:sym typeface="Aileron"/>
              </a:rPr>
              <a:t>Partner with charging station operators and energy companies.</a:t>
            </a:r>
          </a:p>
          <a:p>
            <a:pPr algn="l" marL="474979" indent="-237490" lvl="1">
              <a:lnSpc>
                <a:spcPts val="3299"/>
              </a:lnSpc>
              <a:buFont typeface="Arial"/>
              <a:buChar char="•"/>
            </a:pPr>
            <a:r>
              <a:rPr lang="en-US" sz="2199" spc="65">
                <a:solidFill>
                  <a:srgbClr val="1C5739"/>
                </a:solidFill>
                <a:latin typeface="Aileron"/>
                <a:ea typeface="Aileron"/>
                <a:cs typeface="Aileron"/>
                <a:sym typeface="Aileron"/>
              </a:rPr>
              <a:t>Incentivize home charging solutions for customers.</a:t>
            </a:r>
          </a:p>
        </p:txBody>
      </p:sp>
      <p:sp>
        <p:nvSpPr>
          <p:cNvPr name="TextBox 5" id="5"/>
          <p:cNvSpPr txBox="true"/>
          <p:nvPr/>
        </p:nvSpPr>
        <p:spPr>
          <a:xfrm rot="0">
            <a:off x="2480582" y="5067300"/>
            <a:ext cx="13326837" cy="663705"/>
          </a:xfrm>
          <a:prstGeom prst="rect">
            <a:avLst/>
          </a:prstGeom>
        </p:spPr>
        <p:txBody>
          <a:bodyPr anchor="t" rtlCol="false" tIns="0" lIns="0" bIns="0" rIns="0">
            <a:spAutoFit/>
          </a:bodyPr>
          <a:lstStyle/>
          <a:p>
            <a:pPr algn="ctr">
              <a:lnSpc>
                <a:spcPts val="5417"/>
              </a:lnSpc>
            </a:pPr>
            <a:r>
              <a:rPr lang="en-US" sz="3869" b="true">
                <a:solidFill>
                  <a:srgbClr val="000000"/>
                </a:solidFill>
                <a:latin typeface="Canva Sans Bold"/>
                <a:ea typeface="Canva Sans Bold"/>
                <a:cs typeface="Canva Sans Bold"/>
                <a:sym typeface="Canva Sans Bold"/>
              </a:rPr>
              <a:t>Application For Charging Stations Realtime Information</a:t>
            </a:r>
          </a:p>
        </p:txBody>
      </p:sp>
      <p:sp>
        <p:nvSpPr>
          <p:cNvPr name="TextBox 6" id="6"/>
          <p:cNvSpPr txBox="true"/>
          <p:nvPr/>
        </p:nvSpPr>
        <p:spPr>
          <a:xfrm rot="0">
            <a:off x="10523778" y="1209675"/>
            <a:ext cx="7574403" cy="1289685"/>
          </a:xfrm>
          <a:prstGeom prst="rect">
            <a:avLst/>
          </a:prstGeom>
        </p:spPr>
        <p:txBody>
          <a:bodyPr anchor="t" rtlCol="false" tIns="0" lIns="0" bIns="0" rIns="0">
            <a:spAutoFit/>
          </a:bodyPr>
          <a:lstStyle/>
          <a:p>
            <a:pPr algn="l">
              <a:lnSpc>
                <a:spcPts val="3899"/>
              </a:lnSpc>
              <a:spcBef>
                <a:spcPct val="0"/>
              </a:spcBef>
            </a:pPr>
            <a:r>
              <a:rPr lang="en-US" b="true" sz="2599" spc="77">
                <a:solidFill>
                  <a:srgbClr val="000000"/>
                </a:solidFill>
                <a:latin typeface="Aileron Bold"/>
                <a:ea typeface="Aileron Bold"/>
                <a:cs typeface="Aileron Bold"/>
                <a:sym typeface="Aileron Bold"/>
              </a:rPr>
              <a:t>Leverage Government Incentives:</a:t>
            </a:r>
          </a:p>
          <a:p>
            <a:pPr algn="l" marL="474979" indent="-237490" lvl="1">
              <a:lnSpc>
                <a:spcPts val="3299"/>
              </a:lnSpc>
              <a:buFont typeface="Arial"/>
              <a:buChar char="•"/>
            </a:pPr>
            <a:r>
              <a:rPr lang="en-US" sz="2199" spc="65">
                <a:solidFill>
                  <a:srgbClr val="1C5739"/>
                </a:solidFill>
                <a:latin typeface="Aileron"/>
                <a:ea typeface="Aileron"/>
                <a:cs typeface="Aileron"/>
                <a:sym typeface="Aileron"/>
              </a:rPr>
              <a:t>Maximize state and central subsidies and tax rebates.</a:t>
            </a:r>
          </a:p>
          <a:p>
            <a:pPr algn="l" marL="474979" indent="-237490" lvl="1">
              <a:lnSpc>
                <a:spcPts val="3299"/>
              </a:lnSpc>
              <a:buFont typeface="Arial"/>
              <a:buChar char="•"/>
            </a:pPr>
            <a:r>
              <a:rPr lang="en-US" sz="2199" spc="65">
                <a:solidFill>
                  <a:srgbClr val="1C5739"/>
                </a:solidFill>
                <a:latin typeface="Aileron"/>
                <a:ea typeface="Aileron"/>
                <a:cs typeface="Aileron"/>
                <a:sym typeface="Aileron"/>
              </a:rPr>
              <a:t>Engage in policy advocacy for favourable EV policies.</a:t>
            </a:r>
          </a:p>
        </p:txBody>
      </p:sp>
      <p:sp>
        <p:nvSpPr>
          <p:cNvPr name="TextBox 7" id="7"/>
          <p:cNvSpPr txBox="true"/>
          <p:nvPr/>
        </p:nvSpPr>
        <p:spPr>
          <a:xfrm rot="0">
            <a:off x="3920643" y="3066875"/>
            <a:ext cx="10446715" cy="1289685"/>
          </a:xfrm>
          <a:prstGeom prst="rect">
            <a:avLst/>
          </a:prstGeom>
        </p:spPr>
        <p:txBody>
          <a:bodyPr anchor="t" rtlCol="false" tIns="0" lIns="0" bIns="0" rIns="0">
            <a:spAutoFit/>
          </a:bodyPr>
          <a:lstStyle/>
          <a:p>
            <a:pPr algn="l">
              <a:lnSpc>
                <a:spcPts val="3899"/>
              </a:lnSpc>
            </a:pPr>
            <a:r>
              <a:rPr lang="en-US" b="true" sz="2599" spc="77">
                <a:solidFill>
                  <a:srgbClr val="000000"/>
                </a:solidFill>
                <a:latin typeface="Aileron Bold"/>
                <a:ea typeface="Aileron Bold"/>
                <a:cs typeface="Aileron Bold"/>
                <a:sym typeface="Aileron Bold"/>
              </a:rPr>
              <a:t>Focus on Consumer Education &amp; Brand Positioning:</a:t>
            </a:r>
          </a:p>
          <a:p>
            <a:pPr algn="l" marL="474979" indent="-237490" lvl="1">
              <a:lnSpc>
                <a:spcPts val="3299"/>
              </a:lnSpc>
              <a:buFont typeface="Arial"/>
              <a:buChar char="•"/>
            </a:pPr>
            <a:r>
              <a:rPr lang="en-US" sz="2199" spc="65">
                <a:solidFill>
                  <a:srgbClr val="1C5739"/>
                </a:solidFill>
                <a:latin typeface="Aileron"/>
                <a:ea typeface="Aileron"/>
                <a:cs typeface="Aileron"/>
                <a:sym typeface="Aileron"/>
              </a:rPr>
              <a:t>Launch awareness campaigns on EV benefits and cost savings.</a:t>
            </a:r>
          </a:p>
          <a:p>
            <a:pPr algn="l" marL="474979" indent="-237490" lvl="1">
              <a:lnSpc>
                <a:spcPts val="3299"/>
              </a:lnSpc>
              <a:buFont typeface="Arial"/>
              <a:buChar char="•"/>
            </a:pPr>
            <a:r>
              <a:rPr lang="en-US" sz="2199" spc="65">
                <a:solidFill>
                  <a:srgbClr val="1C5739"/>
                </a:solidFill>
                <a:latin typeface="Aileron"/>
                <a:ea typeface="Aileron"/>
                <a:cs typeface="Aileron"/>
                <a:sym typeface="Aileron"/>
              </a:rPr>
              <a:t>Build a robust after-sales service network to enhance customer satisfaction.</a:t>
            </a:r>
          </a:p>
        </p:txBody>
      </p:sp>
      <p:sp>
        <p:nvSpPr>
          <p:cNvPr name="TextBox 8" id="8"/>
          <p:cNvSpPr txBox="true"/>
          <p:nvPr/>
        </p:nvSpPr>
        <p:spPr>
          <a:xfrm rot="0">
            <a:off x="2341321" y="5832899"/>
            <a:ext cx="13605358" cy="1471930"/>
          </a:xfrm>
          <a:prstGeom prst="rect">
            <a:avLst/>
          </a:prstGeom>
        </p:spPr>
        <p:txBody>
          <a:bodyPr anchor="t" rtlCol="false" tIns="0" lIns="0" bIns="0" rIns="0">
            <a:spAutoFit/>
          </a:bodyPr>
          <a:lstStyle/>
          <a:p>
            <a:pPr algn="l" marL="604523" indent="-302261" lvl="1">
              <a:lnSpc>
                <a:spcPts val="3920"/>
              </a:lnSpc>
              <a:buFont typeface="Arial"/>
              <a:buChar char="•"/>
            </a:pPr>
            <a:r>
              <a:rPr lang="en-US" sz="2800">
                <a:solidFill>
                  <a:srgbClr val="008000"/>
                </a:solidFill>
                <a:latin typeface="Canva Sans"/>
                <a:ea typeface="Canva Sans"/>
                <a:cs typeface="Canva Sans"/>
                <a:sym typeface="Canva Sans"/>
              </a:rPr>
              <a:t>Develop a application for the Atliq Motors Charging Stations.</a:t>
            </a:r>
          </a:p>
          <a:p>
            <a:pPr algn="l" marL="604523" indent="-302261" lvl="1">
              <a:lnSpc>
                <a:spcPts val="3920"/>
              </a:lnSpc>
              <a:buFont typeface="Arial"/>
              <a:buChar char="•"/>
            </a:pPr>
            <a:r>
              <a:rPr lang="en-US" sz="2800">
                <a:solidFill>
                  <a:srgbClr val="008000"/>
                </a:solidFill>
                <a:latin typeface="Canva Sans"/>
                <a:ea typeface="Canva Sans"/>
                <a:cs typeface="Canva Sans"/>
                <a:sym typeface="Canva Sans"/>
              </a:rPr>
              <a:t>Provide real time update of the charging station like they are working or not.</a:t>
            </a:r>
          </a:p>
          <a:p>
            <a:pPr algn="l" marL="604523" indent="-302261" lvl="1">
              <a:lnSpc>
                <a:spcPts val="3920"/>
              </a:lnSpc>
              <a:buFont typeface="Arial"/>
              <a:buChar char="•"/>
            </a:pPr>
            <a:r>
              <a:rPr lang="en-US" sz="2800">
                <a:solidFill>
                  <a:srgbClr val="008000"/>
                </a:solidFill>
                <a:latin typeface="Canva Sans"/>
                <a:ea typeface="Canva Sans"/>
                <a:cs typeface="Canva Sans"/>
                <a:sym typeface="Canva Sans"/>
              </a:rPr>
              <a:t>Help owner to navigate to the nearest Charging Station.</a:t>
            </a:r>
          </a:p>
        </p:txBody>
      </p:sp>
    </p:spTree>
  </p:cSld>
  <p:clrMapOvr>
    <a:masterClrMapping/>
  </p:clrMapOvr>
  <p:transition spd="slow">
    <p:cover dir="l"/>
  </p:transition>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E2E2D9"/>
        </a:solidFill>
      </p:bgPr>
    </p:bg>
    <p:spTree>
      <p:nvGrpSpPr>
        <p:cNvPr id="1" name=""/>
        <p:cNvGrpSpPr/>
        <p:nvPr/>
      </p:nvGrpSpPr>
      <p:grpSpPr>
        <a:xfrm>
          <a:off x="0" y="0"/>
          <a:ext cx="0" cy="0"/>
          <a:chOff x="0" y="0"/>
          <a:chExt cx="0" cy="0"/>
        </a:xfrm>
      </p:grpSpPr>
      <p:sp>
        <p:nvSpPr>
          <p:cNvPr name="Freeform 2" id="2"/>
          <p:cNvSpPr/>
          <p:nvPr/>
        </p:nvSpPr>
        <p:spPr>
          <a:xfrm flipH="false" flipV="false" rot="0">
            <a:off x="5062266" y="346590"/>
            <a:ext cx="8163468" cy="9593819"/>
          </a:xfrm>
          <a:custGeom>
            <a:avLst/>
            <a:gdLst/>
            <a:ahLst/>
            <a:cxnLst/>
            <a:rect r="r" b="b" t="t" l="l"/>
            <a:pathLst>
              <a:path h="9593819" w="8163468">
                <a:moveTo>
                  <a:pt x="0" y="0"/>
                </a:moveTo>
                <a:lnTo>
                  <a:pt x="8163468" y="0"/>
                </a:lnTo>
                <a:lnTo>
                  <a:pt x="8163468" y="9593820"/>
                </a:lnTo>
                <a:lnTo>
                  <a:pt x="0" y="959382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3" id="3"/>
          <p:cNvSpPr txBox="true"/>
          <p:nvPr/>
        </p:nvSpPr>
        <p:spPr>
          <a:xfrm rot="0">
            <a:off x="355195" y="2703519"/>
            <a:ext cx="17577611" cy="4632312"/>
          </a:xfrm>
          <a:prstGeom prst="rect">
            <a:avLst/>
          </a:prstGeom>
        </p:spPr>
        <p:txBody>
          <a:bodyPr anchor="t" rtlCol="false" tIns="0" lIns="0" bIns="0" rIns="0">
            <a:spAutoFit/>
          </a:bodyPr>
          <a:lstStyle/>
          <a:p>
            <a:pPr algn="ctr">
              <a:lnSpc>
                <a:spcPts val="18676"/>
              </a:lnSpc>
            </a:pPr>
            <a:r>
              <a:rPr lang="en-US" sz="13340" b="true">
                <a:solidFill>
                  <a:srgbClr val="4C6FBF"/>
                </a:solidFill>
                <a:latin typeface="Canva Sans Bold"/>
                <a:ea typeface="Canva Sans Bold"/>
                <a:cs typeface="Canva Sans Bold"/>
                <a:sym typeface="Canva Sans Bold"/>
              </a:rPr>
              <a:t>USE EV</a:t>
            </a:r>
          </a:p>
          <a:p>
            <a:pPr algn="ctr">
              <a:lnSpc>
                <a:spcPts val="18676"/>
              </a:lnSpc>
            </a:pPr>
            <a:r>
              <a:rPr lang="en-US" sz="13340" b="true">
                <a:solidFill>
                  <a:srgbClr val="008000"/>
                </a:solidFill>
                <a:latin typeface="Canva Sans Bold"/>
                <a:ea typeface="Canva Sans Bold"/>
                <a:cs typeface="Canva Sans Bold"/>
                <a:sym typeface="Canva Sans Bold"/>
              </a:rPr>
              <a:t>SAVE ENVIRONMENT</a:t>
            </a:r>
          </a:p>
        </p:txBody>
      </p:sp>
    </p:spTree>
  </p:cSld>
  <p:clrMapOvr>
    <a:masterClrMapping/>
  </p:clrMapOvr>
  <p:transition spd="slow">
    <p:cover dir="l"/>
  </p:transition>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E2E2D9"/>
        </a:solidFill>
      </p:bgPr>
    </p:bg>
    <p:spTree>
      <p:nvGrpSpPr>
        <p:cNvPr id="1" name=""/>
        <p:cNvGrpSpPr/>
        <p:nvPr/>
      </p:nvGrpSpPr>
      <p:grpSpPr>
        <a:xfrm>
          <a:off x="0" y="0"/>
          <a:ext cx="0" cy="0"/>
          <a:chOff x="0" y="0"/>
          <a:chExt cx="0" cy="0"/>
        </a:xfrm>
      </p:grpSpPr>
      <p:sp>
        <p:nvSpPr>
          <p:cNvPr name="Freeform 2" id="2"/>
          <p:cNvSpPr/>
          <p:nvPr/>
        </p:nvSpPr>
        <p:spPr>
          <a:xfrm flipH="false" flipV="false" rot="0">
            <a:off x="6072335" y="411476"/>
            <a:ext cx="6143329" cy="9464048"/>
          </a:xfrm>
          <a:custGeom>
            <a:avLst/>
            <a:gdLst/>
            <a:ahLst/>
            <a:cxnLst/>
            <a:rect r="r" b="b" t="t" l="l"/>
            <a:pathLst>
              <a:path h="9464048" w="6143329">
                <a:moveTo>
                  <a:pt x="0" y="0"/>
                </a:moveTo>
                <a:lnTo>
                  <a:pt x="6143330" y="0"/>
                </a:lnTo>
                <a:lnTo>
                  <a:pt x="6143330" y="9464048"/>
                </a:lnTo>
                <a:lnTo>
                  <a:pt x="0" y="9464048"/>
                </a:lnTo>
                <a:lnTo>
                  <a:pt x="0" y="0"/>
                </a:lnTo>
                <a:close/>
              </a:path>
            </a:pathLst>
          </a:custGeom>
          <a:blipFill>
            <a:blip r:embed="rId3">
              <a:alphaModFix amt="39000"/>
              <a:extLst>
                <a:ext uri="{96DAC541-7B7A-43D3-8B79-37D633B846F1}">
                  <asvg:svgBlip xmlns:asvg="http://schemas.microsoft.com/office/drawing/2016/SVG/main" r:embed="rId4"/>
                </a:ext>
              </a:extLst>
            </a:blip>
            <a:stretch>
              <a:fillRect l="0" t="0" r="0" b="0"/>
            </a:stretch>
          </a:blipFill>
        </p:spPr>
      </p:sp>
      <p:sp>
        <p:nvSpPr>
          <p:cNvPr name="TextBox 3" id="3"/>
          <p:cNvSpPr txBox="true"/>
          <p:nvPr/>
        </p:nvSpPr>
        <p:spPr>
          <a:xfrm rot="0">
            <a:off x="3288713" y="3460115"/>
            <a:ext cx="12522532" cy="3195320"/>
          </a:xfrm>
          <a:prstGeom prst="rect">
            <a:avLst/>
          </a:prstGeom>
        </p:spPr>
        <p:txBody>
          <a:bodyPr anchor="t" rtlCol="false" tIns="0" lIns="0" bIns="0" rIns="0">
            <a:spAutoFit/>
          </a:bodyPr>
          <a:lstStyle/>
          <a:p>
            <a:pPr algn="ctr">
              <a:lnSpc>
                <a:spcPts val="12880"/>
              </a:lnSpc>
            </a:pPr>
            <a:r>
              <a:rPr lang="en-US" sz="9200" b="true">
                <a:solidFill>
                  <a:srgbClr val="000000"/>
                </a:solidFill>
                <a:latin typeface="Canva Sans Bold"/>
                <a:ea typeface="Canva Sans Bold"/>
                <a:cs typeface="Canva Sans Bold"/>
                <a:sym typeface="Canva Sans Bold"/>
              </a:rPr>
              <a:t>Primary Research Questions:</a:t>
            </a:r>
          </a:p>
        </p:txBody>
      </p:sp>
    </p:spTree>
  </p:cSld>
  <p:clrMapOvr>
    <a:masterClrMapping/>
  </p:clrMapOvr>
  <p:transition spd="fast">
    <p:cover dir="l"/>
  </p:transition>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E2E2D9"/>
        </a:solidFill>
      </p:bgPr>
    </p:bg>
    <p:spTree>
      <p:nvGrpSpPr>
        <p:cNvPr id="1" name=""/>
        <p:cNvGrpSpPr/>
        <p:nvPr/>
      </p:nvGrpSpPr>
      <p:grpSpPr>
        <a:xfrm>
          <a:off x="0" y="0"/>
          <a:ext cx="0" cy="0"/>
          <a:chOff x="0" y="0"/>
          <a:chExt cx="0" cy="0"/>
        </a:xfrm>
      </p:grpSpPr>
      <p:grpSp>
        <p:nvGrpSpPr>
          <p:cNvPr name="Group 2" id="2"/>
          <p:cNvGrpSpPr/>
          <p:nvPr/>
        </p:nvGrpSpPr>
        <p:grpSpPr>
          <a:xfrm rot="0">
            <a:off x="0" y="-23800"/>
            <a:ext cx="9144000" cy="10334599"/>
            <a:chOff x="0" y="0"/>
            <a:chExt cx="2408296" cy="2721870"/>
          </a:xfrm>
        </p:grpSpPr>
        <p:sp>
          <p:nvSpPr>
            <p:cNvPr name="Freeform 3" id="3"/>
            <p:cNvSpPr/>
            <p:nvPr/>
          </p:nvSpPr>
          <p:spPr>
            <a:xfrm flipH="false" flipV="false" rot="0">
              <a:off x="0" y="0"/>
              <a:ext cx="2408296" cy="2721870"/>
            </a:xfrm>
            <a:custGeom>
              <a:avLst/>
              <a:gdLst/>
              <a:ahLst/>
              <a:cxnLst/>
              <a:rect r="r" b="b" t="t" l="l"/>
              <a:pathLst>
                <a:path h="2721870" w="2408296">
                  <a:moveTo>
                    <a:pt x="0" y="0"/>
                  </a:moveTo>
                  <a:lnTo>
                    <a:pt x="2408296" y="0"/>
                  </a:lnTo>
                  <a:lnTo>
                    <a:pt x="2408296" y="2721870"/>
                  </a:lnTo>
                  <a:lnTo>
                    <a:pt x="0" y="2721870"/>
                  </a:lnTo>
                  <a:close/>
                </a:path>
              </a:pathLst>
            </a:custGeom>
            <a:solidFill>
              <a:srgbClr val="BFBFBF"/>
            </a:solidFill>
          </p:spPr>
        </p:sp>
        <p:sp>
          <p:nvSpPr>
            <p:cNvPr name="TextBox 4" id="4"/>
            <p:cNvSpPr txBox="true"/>
            <p:nvPr/>
          </p:nvSpPr>
          <p:spPr>
            <a:xfrm>
              <a:off x="0" y="-66675"/>
              <a:ext cx="2408296" cy="2788545"/>
            </a:xfrm>
            <a:prstGeom prst="rect">
              <a:avLst/>
            </a:prstGeom>
          </p:spPr>
          <p:txBody>
            <a:bodyPr anchor="ctr" rtlCol="false" tIns="50800" lIns="50800" bIns="50800" rIns="50800"/>
            <a:lstStyle/>
            <a:p>
              <a:pPr algn="ctr">
                <a:lnSpc>
                  <a:spcPts val="3000"/>
                </a:lnSpc>
              </a:pPr>
            </a:p>
          </p:txBody>
        </p:sp>
      </p:grpSp>
      <p:sp>
        <p:nvSpPr>
          <p:cNvPr name="Freeform 5" id="5"/>
          <p:cNvSpPr/>
          <p:nvPr/>
        </p:nvSpPr>
        <p:spPr>
          <a:xfrm flipH="false" flipV="false" rot="0">
            <a:off x="981075" y="1575204"/>
            <a:ext cx="5250851" cy="3682416"/>
          </a:xfrm>
          <a:custGeom>
            <a:avLst/>
            <a:gdLst/>
            <a:ahLst/>
            <a:cxnLst/>
            <a:rect r="r" b="b" t="t" l="l"/>
            <a:pathLst>
              <a:path h="3682416" w="5250851">
                <a:moveTo>
                  <a:pt x="0" y="0"/>
                </a:moveTo>
                <a:lnTo>
                  <a:pt x="5250851" y="0"/>
                </a:lnTo>
                <a:lnTo>
                  <a:pt x="5250851" y="3682416"/>
                </a:lnTo>
                <a:lnTo>
                  <a:pt x="0" y="3682416"/>
                </a:lnTo>
                <a:lnTo>
                  <a:pt x="0" y="0"/>
                </a:lnTo>
                <a:close/>
              </a:path>
            </a:pathLst>
          </a:custGeom>
          <a:blipFill>
            <a:blip r:embed="rId3"/>
            <a:stretch>
              <a:fillRect l="-906" t="0" r="-906" b="0"/>
            </a:stretch>
          </a:blipFill>
        </p:spPr>
      </p:sp>
      <p:sp>
        <p:nvSpPr>
          <p:cNvPr name="Freeform 6" id="6"/>
          <p:cNvSpPr/>
          <p:nvPr/>
        </p:nvSpPr>
        <p:spPr>
          <a:xfrm flipH="false" flipV="false" rot="0">
            <a:off x="981075" y="5823541"/>
            <a:ext cx="5250851" cy="3688953"/>
          </a:xfrm>
          <a:custGeom>
            <a:avLst/>
            <a:gdLst/>
            <a:ahLst/>
            <a:cxnLst/>
            <a:rect r="r" b="b" t="t" l="l"/>
            <a:pathLst>
              <a:path h="3688953" w="5250851">
                <a:moveTo>
                  <a:pt x="0" y="0"/>
                </a:moveTo>
                <a:lnTo>
                  <a:pt x="5250851" y="0"/>
                </a:lnTo>
                <a:lnTo>
                  <a:pt x="5250851" y="3688953"/>
                </a:lnTo>
                <a:lnTo>
                  <a:pt x="0" y="3688953"/>
                </a:lnTo>
                <a:lnTo>
                  <a:pt x="0" y="0"/>
                </a:lnTo>
                <a:close/>
              </a:path>
            </a:pathLst>
          </a:custGeom>
          <a:blipFill>
            <a:blip r:embed="rId4"/>
            <a:stretch>
              <a:fillRect l="0" t="0" r="-1994" b="0"/>
            </a:stretch>
          </a:blipFill>
        </p:spPr>
      </p:sp>
      <p:sp>
        <p:nvSpPr>
          <p:cNvPr name="Freeform 7" id="7"/>
          <p:cNvSpPr/>
          <p:nvPr/>
        </p:nvSpPr>
        <p:spPr>
          <a:xfrm flipH="false" flipV="false" rot="0">
            <a:off x="12511590" y="1575204"/>
            <a:ext cx="5250819" cy="3682416"/>
          </a:xfrm>
          <a:custGeom>
            <a:avLst/>
            <a:gdLst/>
            <a:ahLst/>
            <a:cxnLst/>
            <a:rect r="r" b="b" t="t" l="l"/>
            <a:pathLst>
              <a:path h="3682416" w="5250819">
                <a:moveTo>
                  <a:pt x="0" y="0"/>
                </a:moveTo>
                <a:lnTo>
                  <a:pt x="5250819" y="0"/>
                </a:lnTo>
                <a:lnTo>
                  <a:pt x="5250819" y="3682416"/>
                </a:lnTo>
                <a:lnTo>
                  <a:pt x="0" y="3682416"/>
                </a:lnTo>
                <a:lnTo>
                  <a:pt x="0" y="0"/>
                </a:lnTo>
                <a:close/>
              </a:path>
            </a:pathLst>
          </a:custGeom>
          <a:blipFill>
            <a:blip r:embed="rId5"/>
            <a:stretch>
              <a:fillRect l="0" t="-647" r="0" b="-581"/>
            </a:stretch>
          </a:blipFill>
        </p:spPr>
      </p:sp>
      <p:sp>
        <p:nvSpPr>
          <p:cNvPr name="Freeform 8" id="8"/>
          <p:cNvSpPr/>
          <p:nvPr/>
        </p:nvSpPr>
        <p:spPr>
          <a:xfrm flipH="false" flipV="false" rot="0">
            <a:off x="12515020" y="5823541"/>
            <a:ext cx="5247388" cy="3688953"/>
          </a:xfrm>
          <a:custGeom>
            <a:avLst/>
            <a:gdLst/>
            <a:ahLst/>
            <a:cxnLst/>
            <a:rect r="r" b="b" t="t" l="l"/>
            <a:pathLst>
              <a:path h="3688953" w="5247388">
                <a:moveTo>
                  <a:pt x="0" y="0"/>
                </a:moveTo>
                <a:lnTo>
                  <a:pt x="5247389" y="0"/>
                </a:lnTo>
                <a:lnTo>
                  <a:pt x="5247389" y="3688953"/>
                </a:lnTo>
                <a:lnTo>
                  <a:pt x="0" y="3688953"/>
                </a:lnTo>
                <a:lnTo>
                  <a:pt x="0" y="0"/>
                </a:lnTo>
                <a:close/>
              </a:path>
            </a:pathLst>
          </a:custGeom>
          <a:blipFill>
            <a:blip r:embed="rId6"/>
            <a:stretch>
              <a:fillRect l="0" t="0" r="0" b="0"/>
            </a:stretch>
          </a:blipFill>
        </p:spPr>
      </p:sp>
      <p:sp>
        <p:nvSpPr>
          <p:cNvPr name="TextBox 9" id="9"/>
          <p:cNvSpPr txBox="true"/>
          <p:nvPr/>
        </p:nvSpPr>
        <p:spPr>
          <a:xfrm rot="0">
            <a:off x="649416" y="100338"/>
            <a:ext cx="16989167" cy="407670"/>
          </a:xfrm>
          <a:prstGeom prst="rect">
            <a:avLst/>
          </a:prstGeom>
        </p:spPr>
        <p:txBody>
          <a:bodyPr anchor="t" rtlCol="false" tIns="0" lIns="0" bIns="0" rIns="0">
            <a:spAutoFit/>
          </a:bodyPr>
          <a:lstStyle/>
          <a:p>
            <a:pPr algn="ctr">
              <a:lnSpc>
                <a:spcPts val="3449"/>
              </a:lnSpc>
              <a:spcBef>
                <a:spcPct val="0"/>
              </a:spcBef>
            </a:pPr>
            <a:r>
              <a:rPr lang="en-US" b="true" sz="2299" spc="68">
                <a:solidFill>
                  <a:srgbClr val="000000"/>
                </a:solidFill>
                <a:latin typeface="Aileron Bold"/>
                <a:ea typeface="Aileron Bold"/>
                <a:cs typeface="Aileron Bold"/>
                <a:sym typeface="Aileron Bold"/>
              </a:rPr>
              <a:t>Q1)List the top 3 and bottom 3 makers for the fiscal years 2023 and 2024 in terms of the number of 2-wheelers sold.</a:t>
            </a:r>
          </a:p>
        </p:txBody>
      </p:sp>
      <p:sp>
        <p:nvSpPr>
          <p:cNvPr name="TextBox 10" id="10"/>
          <p:cNvSpPr txBox="true"/>
          <p:nvPr/>
        </p:nvSpPr>
        <p:spPr>
          <a:xfrm rot="0">
            <a:off x="3897660" y="756921"/>
            <a:ext cx="1112728" cy="624805"/>
          </a:xfrm>
          <a:prstGeom prst="rect">
            <a:avLst/>
          </a:prstGeom>
        </p:spPr>
        <p:txBody>
          <a:bodyPr anchor="t" rtlCol="false" tIns="0" lIns="0" bIns="0" rIns="0">
            <a:spAutoFit/>
          </a:bodyPr>
          <a:lstStyle/>
          <a:p>
            <a:pPr algn="ctr">
              <a:lnSpc>
                <a:spcPts val="5105"/>
              </a:lnSpc>
            </a:pPr>
            <a:r>
              <a:rPr lang="en-US" sz="3646" b="true">
                <a:solidFill>
                  <a:srgbClr val="FFFFFF"/>
                </a:solidFill>
                <a:latin typeface="Canva Sans Bold"/>
                <a:ea typeface="Canva Sans Bold"/>
                <a:cs typeface="Canva Sans Bold"/>
                <a:sym typeface="Canva Sans Bold"/>
              </a:rPr>
              <a:t>2023</a:t>
            </a:r>
          </a:p>
        </p:txBody>
      </p:sp>
      <p:sp>
        <p:nvSpPr>
          <p:cNvPr name="TextBox 11" id="11"/>
          <p:cNvSpPr txBox="true"/>
          <p:nvPr/>
        </p:nvSpPr>
        <p:spPr>
          <a:xfrm rot="0">
            <a:off x="13530583" y="756921"/>
            <a:ext cx="1127160" cy="624805"/>
          </a:xfrm>
          <a:prstGeom prst="rect">
            <a:avLst/>
          </a:prstGeom>
        </p:spPr>
        <p:txBody>
          <a:bodyPr anchor="t" rtlCol="false" tIns="0" lIns="0" bIns="0" rIns="0">
            <a:spAutoFit/>
          </a:bodyPr>
          <a:lstStyle/>
          <a:p>
            <a:pPr algn="ctr">
              <a:lnSpc>
                <a:spcPts val="5105"/>
              </a:lnSpc>
            </a:pPr>
            <a:r>
              <a:rPr lang="en-US" sz="3646" b="true">
                <a:solidFill>
                  <a:srgbClr val="000000"/>
                </a:solidFill>
                <a:latin typeface="Canva Sans Bold"/>
                <a:ea typeface="Canva Sans Bold"/>
                <a:cs typeface="Canva Sans Bold"/>
                <a:sym typeface="Canva Sans Bold"/>
              </a:rPr>
              <a:t>2024</a:t>
            </a:r>
          </a:p>
        </p:txBody>
      </p:sp>
      <p:sp>
        <p:nvSpPr>
          <p:cNvPr name="TextBox 12" id="12"/>
          <p:cNvSpPr txBox="true"/>
          <p:nvPr/>
        </p:nvSpPr>
        <p:spPr>
          <a:xfrm rot="0">
            <a:off x="6529539" y="4031990"/>
            <a:ext cx="5837206" cy="2706174"/>
          </a:xfrm>
          <a:prstGeom prst="rect">
            <a:avLst/>
          </a:prstGeom>
        </p:spPr>
        <p:txBody>
          <a:bodyPr anchor="t" rtlCol="false" tIns="0" lIns="0" bIns="0" rIns="0">
            <a:spAutoFit/>
          </a:bodyPr>
          <a:lstStyle/>
          <a:p>
            <a:pPr algn="ctr">
              <a:lnSpc>
                <a:spcPts val="4338"/>
              </a:lnSpc>
            </a:pPr>
            <a:r>
              <a:rPr lang="en-US" sz="3099" b="true">
                <a:solidFill>
                  <a:srgbClr val="000000"/>
                </a:solidFill>
                <a:latin typeface="Canva Sans Bold"/>
                <a:ea typeface="Canva Sans Bold"/>
                <a:cs typeface="Canva Sans Bold"/>
                <a:sym typeface="Canva Sans Bold"/>
              </a:rPr>
              <a:t>Insights:</a:t>
            </a:r>
          </a:p>
          <a:p>
            <a:pPr algn="ctr" marL="446092" indent="-223046" lvl="1">
              <a:lnSpc>
                <a:spcPts val="2892"/>
              </a:lnSpc>
              <a:buFont typeface="Arial"/>
              <a:buChar char="•"/>
            </a:pPr>
            <a:r>
              <a:rPr lang="en-US" b="true" sz="2066">
                <a:solidFill>
                  <a:srgbClr val="008000"/>
                </a:solidFill>
                <a:latin typeface="Canva Sans Bold"/>
                <a:ea typeface="Canva Sans Bold"/>
                <a:cs typeface="Canva Sans Bold"/>
                <a:sym typeface="Canva Sans Bold"/>
              </a:rPr>
              <a:t>Ola's</a:t>
            </a:r>
            <a:r>
              <a:rPr lang="en-US" sz="2066">
                <a:solidFill>
                  <a:srgbClr val="008000"/>
                </a:solidFill>
                <a:latin typeface="Canva Sans"/>
                <a:ea typeface="Canva Sans"/>
                <a:cs typeface="Canva Sans"/>
                <a:sym typeface="Canva Sans"/>
              </a:rPr>
              <a:t> sales witnessed an impressive growth of over </a:t>
            </a:r>
            <a:r>
              <a:rPr lang="en-US" b="true" sz="2066">
                <a:solidFill>
                  <a:srgbClr val="008000"/>
                </a:solidFill>
                <a:latin typeface="Canva Sans Bold"/>
                <a:ea typeface="Canva Sans Bold"/>
                <a:cs typeface="Canva Sans Bold"/>
                <a:sym typeface="Canva Sans Bold"/>
              </a:rPr>
              <a:t>109%</a:t>
            </a:r>
            <a:r>
              <a:rPr lang="en-US" sz="2066">
                <a:solidFill>
                  <a:srgbClr val="008000"/>
                </a:solidFill>
                <a:latin typeface="Canva Sans"/>
                <a:ea typeface="Canva Sans"/>
                <a:cs typeface="Canva Sans"/>
                <a:sym typeface="Canva Sans"/>
              </a:rPr>
              <a:t>.</a:t>
            </a:r>
          </a:p>
          <a:p>
            <a:pPr algn="ctr" marL="446092" indent="-223046" lvl="1">
              <a:lnSpc>
                <a:spcPts val="2892"/>
              </a:lnSpc>
              <a:buFont typeface="Arial"/>
              <a:buChar char="•"/>
            </a:pPr>
            <a:r>
              <a:rPr lang="en-US" sz="2066">
                <a:solidFill>
                  <a:srgbClr val="008000"/>
                </a:solidFill>
                <a:latin typeface="Canva Sans"/>
                <a:ea typeface="Canva Sans"/>
                <a:cs typeface="Canva Sans"/>
                <a:sym typeface="Canva Sans"/>
              </a:rPr>
              <a:t>All the three bottom makers in 2024 are changes as compared to 2023.</a:t>
            </a:r>
          </a:p>
          <a:p>
            <a:pPr algn="ctr" marL="446092" indent="-223046" lvl="1">
              <a:lnSpc>
                <a:spcPts val="2892"/>
              </a:lnSpc>
              <a:buFont typeface="Arial"/>
              <a:buChar char="•"/>
            </a:pPr>
            <a:r>
              <a:rPr lang="en-US" b="true" sz="2066">
                <a:solidFill>
                  <a:srgbClr val="008000"/>
                </a:solidFill>
                <a:latin typeface="Canva Sans Bold"/>
                <a:ea typeface="Canva Sans Bold"/>
                <a:cs typeface="Canva Sans Bold"/>
                <a:sym typeface="Canva Sans Bold"/>
              </a:rPr>
              <a:t>TVS &amp; Ather</a:t>
            </a:r>
            <a:r>
              <a:rPr lang="en-US" sz="2066">
                <a:solidFill>
                  <a:srgbClr val="008000"/>
                </a:solidFill>
                <a:latin typeface="Canva Sans"/>
                <a:ea typeface="Canva Sans"/>
                <a:cs typeface="Canva Sans"/>
                <a:sym typeface="Canva Sans"/>
              </a:rPr>
              <a:t> shows impressive improvement.</a:t>
            </a:r>
          </a:p>
        </p:txBody>
      </p:sp>
    </p:spTree>
  </p:cSld>
  <p:clrMapOvr>
    <a:masterClrMapping/>
  </p:clrMapOvr>
  <p:transition spd="fast">
    <p:cover dir="l"/>
  </p:transition>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E2E2D9"/>
        </a:solidFill>
      </p:bgPr>
    </p:bg>
    <p:spTree>
      <p:nvGrpSpPr>
        <p:cNvPr id="1" name=""/>
        <p:cNvGrpSpPr/>
        <p:nvPr/>
      </p:nvGrpSpPr>
      <p:grpSpPr>
        <a:xfrm>
          <a:off x="0" y="0"/>
          <a:ext cx="0" cy="0"/>
          <a:chOff x="0" y="0"/>
          <a:chExt cx="0" cy="0"/>
        </a:xfrm>
      </p:grpSpPr>
      <p:sp>
        <p:nvSpPr>
          <p:cNvPr name="Freeform 2" id="2"/>
          <p:cNvSpPr/>
          <p:nvPr/>
        </p:nvSpPr>
        <p:spPr>
          <a:xfrm flipH="false" flipV="true" rot="0">
            <a:off x="8687075" y="2380354"/>
            <a:ext cx="913850" cy="258163"/>
          </a:xfrm>
          <a:custGeom>
            <a:avLst/>
            <a:gdLst/>
            <a:ahLst/>
            <a:cxnLst/>
            <a:rect r="r" b="b" t="t" l="l"/>
            <a:pathLst>
              <a:path h="258163" w="913850">
                <a:moveTo>
                  <a:pt x="0" y="258163"/>
                </a:moveTo>
                <a:lnTo>
                  <a:pt x="913850" y="258163"/>
                </a:lnTo>
                <a:lnTo>
                  <a:pt x="913850" y="0"/>
                </a:lnTo>
                <a:lnTo>
                  <a:pt x="0" y="0"/>
                </a:lnTo>
                <a:lnTo>
                  <a:pt x="0" y="258163"/>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true" rot="0">
            <a:off x="8981791" y="5932430"/>
            <a:ext cx="913850" cy="258163"/>
          </a:xfrm>
          <a:custGeom>
            <a:avLst/>
            <a:gdLst/>
            <a:ahLst/>
            <a:cxnLst/>
            <a:rect r="r" b="b" t="t" l="l"/>
            <a:pathLst>
              <a:path h="258163" w="913850">
                <a:moveTo>
                  <a:pt x="0" y="258162"/>
                </a:moveTo>
                <a:lnTo>
                  <a:pt x="913849" y="258162"/>
                </a:lnTo>
                <a:lnTo>
                  <a:pt x="913849" y="0"/>
                </a:lnTo>
                <a:lnTo>
                  <a:pt x="0" y="0"/>
                </a:lnTo>
                <a:lnTo>
                  <a:pt x="0" y="258162"/>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0063439" y="4569482"/>
            <a:ext cx="7269577" cy="2984059"/>
          </a:xfrm>
          <a:custGeom>
            <a:avLst/>
            <a:gdLst/>
            <a:ahLst/>
            <a:cxnLst/>
            <a:rect r="r" b="b" t="t" l="l"/>
            <a:pathLst>
              <a:path h="2984059" w="7269577">
                <a:moveTo>
                  <a:pt x="0" y="0"/>
                </a:moveTo>
                <a:lnTo>
                  <a:pt x="7269577" y="0"/>
                </a:lnTo>
                <a:lnTo>
                  <a:pt x="7269577" y="2984059"/>
                </a:lnTo>
                <a:lnTo>
                  <a:pt x="0" y="2984059"/>
                </a:lnTo>
                <a:lnTo>
                  <a:pt x="0" y="0"/>
                </a:lnTo>
                <a:close/>
              </a:path>
            </a:pathLst>
          </a:custGeom>
          <a:blipFill>
            <a:blip r:embed="rId4"/>
            <a:stretch>
              <a:fillRect l="0" t="0" r="0" b="0"/>
            </a:stretch>
          </a:blipFill>
        </p:spPr>
      </p:sp>
      <p:sp>
        <p:nvSpPr>
          <p:cNvPr name="Freeform 5" id="5"/>
          <p:cNvSpPr/>
          <p:nvPr/>
        </p:nvSpPr>
        <p:spPr>
          <a:xfrm flipH="false" flipV="false" rot="0">
            <a:off x="838307" y="1506675"/>
            <a:ext cx="7848769" cy="2005521"/>
          </a:xfrm>
          <a:custGeom>
            <a:avLst/>
            <a:gdLst/>
            <a:ahLst/>
            <a:cxnLst/>
            <a:rect r="r" b="b" t="t" l="l"/>
            <a:pathLst>
              <a:path h="2005521" w="7848769">
                <a:moveTo>
                  <a:pt x="0" y="0"/>
                </a:moveTo>
                <a:lnTo>
                  <a:pt x="7848768" y="0"/>
                </a:lnTo>
                <a:lnTo>
                  <a:pt x="7848768" y="2005521"/>
                </a:lnTo>
                <a:lnTo>
                  <a:pt x="0" y="2005521"/>
                </a:lnTo>
                <a:lnTo>
                  <a:pt x="0" y="0"/>
                </a:lnTo>
                <a:close/>
              </a:path>
            </a:pathLst>
          </a:custGeom>
          <a:blipFill>
            <a:blip r:embed="rId5"/>
            <a:stretch>
              <a:fillRect l="0" t="0" r="0" b="0"/>
            </a:stretch>
          </a:blipFill>
        </p:spPr>
      </p:sp>
      <p:sp>
        <p:nvSpPr>
          <p:cNvPr name="Freeform 6" id="6"/>
          <p:cNvSpPr/>
          <p:nvPr/>
        </p:nvSpPr>
        <p:spPr>
          <a:xfrm flipH="false" flipV="false" rot="0">
            <a:off x="10063439" y="1147334"/>
            <a:ext cx="6933539" cy="2724204"/>
          </a:xfrm>
          <a:custGeom>
            <a:avLst/>
            <a:gdLst/>
            <a:ahLst/>
            <a:cxnLst/>
            <a:rect r="r" b="b" t="t" l="l"/>
            <a:pathLst>
              <a:path h="2724204" w="6933539">
                <a:moveTo>
                  <a:pt x="0" y="0"/>
                </a:moveTo>
                <a:lnTo>
                  <a:pt x="6933539" y="0"/>
                </a:lnTo>
                <a:lnTo>
                  <a:pt x="6933539" y="2724204"/>
                </a:lnTo>
                <a:lnTo>
                  <a:pt x="0" y="2724204"/>
                </a:lnTo>
                <a:lnTo>
                  <a:pt x="0" y="0"/>
                </a:lnTo>
                <a:close/>
              </a:path>
            </a:pathLst>
          </a:custGeom>
          <a:blipFill>
            <a:blip r:embed="rId6"/>
            <a:stretch>
              <a:fillRect l="0" t="0" r="0" b="0"/>
            </a:stretch>
          </a:blipFill>
        </p:spPr>
      </p:sp>
      <p:sp>
        <p:nvSpPr>
          <p:cNvPr name="Freeform 7" id="7"/>
          <p:cNvSpPr/>
          <p:nvPr/>
        </p:nvSpPr>
        <p:spPr>
          <a:xfrm flipH="false" flipV="false" rot="0">
            <a:off x="649416" y="4977673"/>
            <a:ext cx="8494584" cy="2167677"/>
          </a:xfrm>
          <a:custGeom>
            <a:avLst/>
            <a:gdLst/>
            <a:ahLst/>
            <a:cxnLst/>
            <a:rect r="r" b="b" t="t" l="l"/>
            <a:pathLst>
              <a:path h="2167677" w="8494584">
                <a:moveTo>
                  <a:pt x="0" y="0"/>
                </a:moveTo>
                <a:lnTo>
                  <a:pt x="8494584" y="0"/>
                </a:lnTo>
                <a:lnTo>
                  <a:pt x="8494584" y="2167677"/>
                </a:lnTo>
                <a:lnTo>
                  <a:pt x="0" y="2167677"/>
                </a:lnTo>
                <a:lnTo>
                  <a:pt x="0" y="0"/>
                </a:lnTo>
                <a:close/>
              </a:path>
            </a:pathLst>
          </a:custGeom>
          <a:blipFill>
            <a:blip r:embed="rId7"/>
            <a:stretch>
              <a:fillRect l="0" t="0" r="0" b="0"/>
            </a:stretch>
          </a:blipFill>
        </p:spPr>
      </p:sp>
      <p:sp>
        <p:nvSpPr>
          <p:cNvPr name="TextBox 8" id="8"/>
          <p:cNvSpPr txBox="true"/>
          <p:nvPr/>
        </p:nvSpPr>
        <p:spPr>
          <a:xfrm rot="0">
            <a:off x="649416" y="79341"/>
            <a:ext cx="16989167" cy="422910"/>
          </a:xfrm>
          <a:prstGeom prst="rect">
            <a:avLst/>
          </a:prstGeom>
        </p:spPr>
        <p:txBody>
          <a:bodyPr anchor="t" rtlCol="false" tIns="0" lIns="0" bIns="0" rIns="0">
            <a:spAutoFit/>
          </a:bodyPr>
          <a:lstStyle/>
          <a:p>
            <a:pPr algn="ctr">
              <a:lnSpc>
                <a:spcPts val="3599"/>
              </a:lnSpc>
              <a:spcBef>
                <a:spcPct val="0"/>
              </a:spcBef>
            </a:pPr>
            <a:r>
              <a:rPr lang="en-US" b="true" sz="2399" spc="71">
                <a:solidFill>
                  <a:srgbClr val="191919"/>
                </a:solidFill>
                <a:latin typeface="Aileron Bold"/>
                <a:ea typeface="Aileron Bold"/>
                <a:cs typeface="Aileron Bold"/>
                <a:sym typeface="Aileron Bold"/>
              </a:rPr>
              <a:t>Q2) Identify the top 5 states with the highest penetration rate in 2-wheeler and 4-wheeler EV sales in FY 2024. </a:t>
            </a:r>
          </a:p>
        </p:txBody>
      </p:sp>
      <p:sp>
        <p:nvSpPr>
          <p:cNvPr name="TextBox 9" id="9"/>
          <p:cNvSpPr txBox="true"/>
          <p:nvPr/>
        </p:nvSpPr>
        <p:spPr>
          <a:xfrm rot="0">
            <a:off x="7447203" y="751660"/>
            <a:ext cx="3069176" cy="755015"/>
          </a:xfrm>
          <a:prstGeom prst="rect">
            <a:avLst/>
          </a:prstGeom>
        </p:spPr>
        <p:txBody>
          <a:bodyPr anchor="t" rtlCol="false" tIns="0" lIns="0" bIns="0" rIns="0">
            <a:spAutoFit/>
          </a:bodyPr>
          <a:lstStyle/>
          <a:p>
            <a:pPr algn="ctr">
              <a:lnSpc>
                <a:spcPts val="6160"/>
              </a:lnSpc>
            </a:pPr>
            <a:r>
              <a:rPr lang="en-US" sz="4400" b="true">
                <a:solidFill>
                  <a:srgbClr val="1C5739"/>
                </a:solidFill>
                <a:latin typeface="Canva Sans Bold"/>
                <a:ea typeface="Canva Sans Bold"/>
                <a:cs typeface="Canva Sans Bold"/>
                <a:sym typeface="Canva Sans Bold"/>
              </a:rPr>
              <a:t>2-Wheelers</a:t>
            </a:r>
          </a:p>
        </p:txBody>
      </p:sp>
      <p:sp>
        <p:nvSpPr>
          <p:cNvPr name="TextBox 10" id="10"/>
          <p:cNvSpPr txBox="true"/>
          <p:nvPr/>
        </p:nvSpPr>
        <p:spPr>
          <a:xfrm rot="0">
            <a:off x="7447203" y="3889283"/>
            <a:ext cx="3105405" cy="755015"/>
          </a:xfrm>
          <a:prstGeom prst="rect">
            <a:avLst/>
          </a:prstGeom>
        </p:spPr>
        <p:txBody>
          <a:bodyPr anchor="t" rtlCol="false" tIns="0" lIns="0" bIns="0" rIns="0">
            <a:spAutoFit/>
          </a:bodyPr>
          <a:lstStyle/>
          <a:p>
            <a:pPr algn="ctr">
              <a:lnSpc>
                <a:spcPts val="6160"/>
              </a:lnSpc>
            </a:pPr>
            <a:r>
              <a:rPr lang="en-US" sz="4400" b="true">
                <a:solidFill>
                  <a:srgbClr val="1C5739"/>
                </a:solidFill>
                <a:latin typeface="Canva Sans Bold"/>
                <a:ea typeface="Canva Sans Bold"/>
                <a:cs typeface="Canva Sans Bold"/>
                <a:sym typeface="Canva Sans Bold"/>
              </a:rPr>
              <a:t>4-Wheelers</a:t>
            </a:r>
          </a:p>
        </p:txBody>
      </p:sp>
      <p:sp>
        <p:nvSpPr>
          <p:cNvPr name="TextBox 11" id="11"/>
          <p:cNvSpPr txBox="true"/>
          <p:nvPr/>
        </p:nvSpPr>
        <p:spPr>
          <a:xfrm rot="0">
            <a:off x="5976366" y="8152686"/>
            <a:ext cx="11319792" cy="2027359"/>
          </a:xfrm>
          <a:prstGeom prst="rect">
            <a:avLst/>
          </a:prstGeom>
        </p:spPr>
        <p:txBody>
          <a:bodyPr anchor="t" rtlCol="false" tIns="0" lIns="0" bIns="0" rIns="0">
            <a:spAutoFit/>
          </a:bodyPr>
          <a:lstStyle/>
          <a:p>
            <a:pPr algn="l">
              <a:lnSpc>
                <a:spcPts val="4618"/>
              </a:lnSpc>
            </a:pPr>
            <a:r>
              <a:rPr lang="en-US" sz="3299">
                <a:solidFill>
                  <a:srgbClr val="000000"/>
                </a:solidFill>
                <a:latin typeface="League Spartan"/>
                <a:ea typeface="League Spartan"/>
                <a:cs typeface="League Spartan"/>
                <a:sym typeface="League Spartan"/>
              </a:rPr>
              <a:t>    Insight:</a:t>
            </a:r>
          </a:p>
          <a:p>
            <a:pPr algn="l" marL="446092" indent="-223046" lvl="1">
              <a:lnSpc>
                <a:spcPts val="2892"/>
              </a:lnSpc>
              <a:buFont typeface="Arial"/>
              <a:buChar char="•"/>
            </a:pPr>
            <a:r>
              <a:rPr lang="en-US" b="true" sz="2066">
                <a:solidFill>
                  <a:srgbClr val="008000"/>
                </a:solidFill>
                <a:latin typeface="Canva Sans Bold"/>
                <a:ea typeface="Canva Sans Bold"/>
                <a:cs typeface="Canva Sans Bold"/>
                <a:sym typeface="Canva Sans Bold"/>
              </a:rPr>
              <a:t>Kerala</a:t>
            </a:r>
            <a:r>
              <a:rPr lang="en-US" sz="2066">
                <a:solidFill>
                  <a:srgbClr val="008000"/>
                </a:solidFill>
                <a:latin typeface="Canva Sans"/>
                <a:ea typeface="Canva Sans"/>
                <a:cs typeface="Canva Sans"/>
                <a:sym typeface="Canva Sans"/>
              </a:rPr>
              <a:t> leads in 4-wheeler EV penetration at </a:t>
            </a:r>
            <a:r>
              <a:rPr lang="en-US" b="true" sz="2066">
                <a:solidFill>
                  <a:srgbClr val="008000"/>
                </a:solidFill>
                <a:latin typeface="Canva Sans Bold"/>
                <a:ea typeface="Canva Sans Bold"/>
                <a:cs typeface="Canva Sans Bold"/>
                <a:sym typeface="Canva Sans Bold"/>
              </a:rPr>
              <a:t>5.76%</a:t>
            </a:r>
            <a:r>
              <a:rPr lang="en-US" sz="2066">
                <a:solidFill>
                  <a:srgbClr val="008000"/>
                </a:solidFill>
                <a:latin typeface="Canva Sans"/>
                <a:ea typeface="Canva Sans"/>
                <a:cs typeface="Canva Sans"/>
                <a:sym typeface="Canva Sans"/>
              </a:rPr>
              <a:t> and ranks 2nd in 2-wheelers with </a:t>
            </a:r>
            <a:r>
              <a:rPr lang="en-US" b="true" sz="2066">
                <a:solidFill>
                  <a:srgbClr val="008000"/>
                </a:solidFill>
                <a:latin typeface="Canva Sans Bold"/>
                <a:ea typeface="Canva Sans Bold"/>
                <a:cs typeface="Canva Sans Bold"/>
                <a:sym typeface="Canva Sans Bold"/>
              </a:rPr>
              <a:t>13.52%</a:t>
            </a:r>
            <a:r>
              <a:rPr lang="en-US" sz="2066">
                <a:solidFill>
                  <a:srgbClr val="008000"/>
                </a:solidFill>
                <a:latin typeface="Canva Sans"/>
                <a:ea typeface="Canva Sans"/>
                <a:cs typeface="Canva Sans"/>
                <a:sym typeface="Canva Sans"/>
              </a:rPr>
              <a:t>, highlighting its strong focus on electric mobility.</a:t>
            </a:r>
          </a:p>
          <a:p>
            <a:pPr algn="l" marL="446092" indent="-223046" lvl="1">
              <a:lnSpc>
                <a:spcPts val="2892"/>
              </a:lnSpc>
              <a:buFont typeface="Arial"/>
              <a:buChar char="•"/>
            </a:pPr>
            <a:r>
              <a:rPr lang="en-US" sz="2066">
                <a:solidFill>
                  <a:srgbClr val="008000"/>
                </a:solidFill>
                <a:latin typeface="Canva Sans"/>
                <a:ea typeface="Canva Sans"/>
                <a:cs typeface="Canva Sans"/>
                <a:sym typeface="Canva Sans"/>
              </a:rPr>
              <a:t>4 out of 5 states are the same in both categories.</a:t>
            </a:r>
          </a:p>
          <a:p>
            <a:pPr algn="l" marL="446092" indent="-223046" lvl="1">
              <a:lnSpc>
                <a:spcPts val="2892"/>
              </a:lnSpc>
              <a:buFont typeface="Arial"/>
              <a:buChar char="•"/>
            </a:pPr>
            <a:r>
              <a:rPr lang="en-US" b="true" sz="2066">
                <a:solidFill>
                  <a:srgbClr val="008000"/>
                </a:solidFill>
                <a:latin typeface="Canva Sans Bold"/>
                <a:ea typeface="Canva Sans Bold"/>
                <a:cs typeface="Canva Sans Bold"/>
                <a:sym typeface="Canva Sans Bold"/>
              </a:rPr>
              <a:t>Kerala </a:t>
            </a:r>
            <a:r>
              <a:rPr lang="en-US" sz="2066">
                <a:solidFill>
                  <a:srgbClr val="008000"/>
                </a:solidFill>
                <a:latin typeface="Canva Sans"/>
                <a:ea typeface="Canva Sans"/>
                <a:cs typeface="Canva Sans"/>
                <a:sym typeface="Canva Sans"/>
              </a:rPr>
              <a:t>will  be a state to lookout for in the future with </a:t>
            </a:r>
            <a:r>
              <a:rPr lang="en-US" b="true" sz="2066">
                <a:solidFill>
                  <a:srgbClr val="008000"/>
                </a:solidFill>
                <a:latin typeface="Canva Sans Bold"/>
                <a:ea typeface="Canva Sans Bold"/>
                <a:cs typeface="Canva Sans Bold"/>
                <a:sym typeface="Canva Sans Bold"/>
              </a:rPr>
              <a:t>Delhi.</a:t>
            </a:r>
          </a:p>
        </p:txBody>
      </p:sp>
    </p:spTree>
  </p:cSld>
  <p:clrMapOvr>
    <a:masterClrMapping/>
  </p:clrMapOvr>
  <p:transition spd="slow">
    <p:cover dir="l"/>
  </p:transition>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E2E2D9"/>
        </a:solidFill>
      </p:bgPr>
    </p:bg>
    <p:spTree>
      <p:nvGrpSpPr>
        <p:cNvPr id="1" name=""/>
        <p:cNvGrpSpPr/>
        <p:nvPr/>
      </p:nvGrpSpPr>
      <p:grpSpPr>
        <a:xfrm>
          <a:off x="0" y="0"/>
          <a:ext cx="0" cy="0"/>
          <a:chOff x="0" y="0"/>
          <a:chExt cx="0" cy="0"/>
        </a:xfrm>
      </p:grpSpPr>
      <p:sp>
        <p:nvSpPr>
          <p:cNvPr name="Freeform 2" id="2"/>
          <p:cNvSpPr/>
          <p:nvPr/>
        </p:nvSpPr>
        <p:spPr>
          <a:xfrm flipH="false" flipV="false" rot="0">
            <a:off x="11095126" y="839640"/>
            <a:ext cx="6839323" cy="8607720"/>
          </a:xfrm>
          <a:custGeom>
            <a:avLst/>
            <a:gdLst/>
            <a:ahLst/>
            <a:cxnLst/>
            <a:rect r="r" b="b" t="t" l="l"/>
            <a:pathLst>
              <a:path h="8607720" w="6839323">
                <a:moveTo>
                  <a:pt x="0" y="0"/>
                </a:moveTo>
                <a:lnTo>
                  <a:pt x="6839324" y="0"/>
                </a:lnTo>
                <a:lnTo>
                  <a:pt x="6839324" y="8607720"/>
                </a:lnTo>
                <a:lnTo>
                  <a:pt x="0" y="8607720"/>
                </a:lnTo>
                <a:lnTo>
                  <a:pt x="0" y="0"/>
                </a:lnTo>
                <a:close/>
              </a:path>
            </a:pathLst>
          </a:custGeom>
          <a:blipFill>
            <a:blip r:embed="rId3"/>
            <a:stretch>
              <a:fillRect l="-8558" t="0" r="-8558" b="0"/>
            </a:stretch>
          </a:blipFill>
        </p:spPr>
      </p:sp>
      <p:sp>
        <p:nvSpPr>
          <p:cNvPr name="Freeform 3" id="3"/>
          <p:cNvSpPr/>
          <p:nvPr/>
        </p:nvSpPr>
        <p:spPr>
          <a:xfrm flipH="false" flipV="true" rot="-1469092">
            <a:off x="8687075" y="2148324"/>
            <a:ext cx="1735197" cy="490193"/>
          </a:xfrm>
          <a:custGeom>
            <a:avLst/>
            <a:gdLst/>
            <a:ahLst/>
            <a:cxnLst/>
            <a:rect r="r" b="b" t="t" l="l"/>
            <a:pathLst>
              <a:path h="490193" w="1735197">
                <a:moveTo>
                  <a:pt x="0" y="490193"/>
                </a:moveTo>
                <a:lnTo>
                  <a:pt x="1735197" y="490193"/>
                </a:lnTo>
                <a:lnTo>
                  <a:pt x="1735197" y="0"/>
                </a:lnTo>
                <a:lnTo>
                  <a:pt x="0" y="0"/>
                </a:lnTo>
                <a:lnTo>
                  <a:pt x="0" y="490193"/>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4" id="4"/>
          <p:cNvSpPr/>
          <p:nvPr/>
        </p:nvSpPr>
        <p:spPr>
          <a:xfrm flipH="false" flipV="false" rot="0">
            <a:off x="-1018342" y="2976054"/>
            <a:ext cx="12580874" cy="4039376"/>
          </a:xfrm>
          <a:custGeom>
            <a:avLst/>
            <a:gdLst/>
            <a:ahLst/>
            <a:cxnLst/>
            <a:rect r="r" b="b" t="t" l="l"/>
            <a:pathLst>
              <a:path h="4039376" w="12580874">
                <a:moveTo>
                  <a:pt x="0" y="0"/>
                </a:moveTo>
                <a:lnTo>
                  <a:pt x="12580874" y="0"/>
                </a:lnTo>
                <a:lnTo>
                  <a:pt x="12580874" y="4039377"/>
                </a:lnTo>
                <a:lnTo>
                  <a:pt x="0" y="4039377"/>
                </a:lnTo>
                <a:lnTo>
                  <a:pt x="0" y="0"/>
                </a:lnTo>
                <a:close/>
              </a:path>
            </a:pathLst>
          </a:custGeom>
          <a:blipFill>
            <a:blip r:embed="rId6"/>
            <a:stretch>
              <a:fillRect l="0" t="0" r="0" b="0"/>
            </a:stretch>
          </a:blipFill>
        </p:spPr>
      </p:sp>
      <p:sp>
        <p:nvSpPr>
          <p:cNvPr name="TextBox 5" id="5"/>
          <p:cNvSpPr txBox="true"/>
          <p:nvPr/>
        </p:nvSpPr>
        <p:spPr>
          <a:xfrm rot="0">
            <a:off x="649416" y="79341"/>
            <a:ext cx="16989167" cy="422910"/>
          </a:xfrm>
          <a:prstGeom prst="rect">
            <a:avLst/>
          </a:prstGeom>
        </p:spPr>
        <p:txBody>
          <a:bodyPr anchor="t" rtlCol="false" tIns="0" lIns="0" bIns="0" rIns="0">
            <a:spAutoFit/>
          </a:bodyPr>
          <a:lstStyle/>
          <a:p>
            <a:pPr algn="ctr">
              <a:lnSpc>
                <a:spcPts val="3599"/>
              </a:lnSpc>
              <a:spcBef>
                <a:spcPct val="0"/>
              </a:spcBef>
            </a:pPr>
            <a:r>
              <a:rPr lang="en-US" b="true" sz="2399" spc="71">
                <a:solidFill>
                  <a:srgbClr val="000000"/>
                </a:solidFill>
                <a:latin typeface="Aileron Bold"/>
                <a:ea typeface="Aileron Bold"/>
                <a:cs typeface="Aileron Bold"/>
                <a:sym typeface="Aileron Bold"/>
              </a:rPr>
              <a:t>Q3) List the states with negative penetration (decline) in EV sales from 2022 to 2024? </a:t>
            </a:r>
          </a:p>
        </p:txBody>
      </p:sp>
    </p:spTree>
  </p:cSld>
  <p:clrMapOvr>
    <a:masterClrMapping/>
  </p:clrMapOvr>
  <p:transition spd="slow">
    <p:cover dir="l"/>
  </p:transition>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E2E2D9"/>
        </a:solidFill>
      </p:bgPr>
    </p:bg>
    <p:spTree>
      <p:nvGrpSpPr>
        <p:cNvPr id="1" name=""/>
        <p:cNvGrpSpPr/>
        <p:nvPr/>
      </p:nvGrpSpPr>
      <p:grpSpPr>
        <a:xfrm>
          <a:off x="0" y="0"/>
          <a:ext cx="0" cy="0"/>
          <a:chOff x="0" y="0"/>
          <a:chExt cx="0" cy="0"/>
        </a:xfrm>
      </p:grpSpPr>
      <p:sp>
        <p:nvSpPr>
          <p:cNvPr name="Freeform 2" id="2"/>
          <p:cNvSpPr/>
          <p:nvPr/>
        </p:nvSpPr>
        <p:spPr>
          <a:xfrm flipH="false" flipV="false" rot="0">
            <a:off x="201931" y="3370451"/>
            <a:ext cx="18086069" cy="6266807"/>
          </a:xfrm>
          <a:custGeom>
            <a:avLst/>
            <a:gdLst/>
            <a:ahLst/>
            <a:cxnLst/>
            <a:rect r="r" b="b" t="t" l="l"/>
            <a:pathLst>
              <a:path h="6266807" w="18086069">
                <a:moveTo>
                  <a:pt x="0" y="0"/>
                </a:moveTo>
                <a:lnTo>
                  <a:pt x="18086069" y="0"/>
                </a:lnTo>
                <a:lnTo>
                  <a:pt x="18086069" y="6266807"/>
                </a:lnTo>
                <a:lnTo>
                  <a:pt x="0" y="6266807"/>
                </a:lnTo>
                <a:lnTo>
                  <a:pt x="0" y="0"/>
                </a:lnTo>
                <a:close/>
              </a:path>
            </a:pathLst>
          </a:custGeom>
          <a:blipFill>
            <a:blip r:embed="rId3"/>
            <a:stretch>
              <a:fillRect l="0" t="0" r="0" b="0"/>
            </a:stretch>
          </a:blipFill>
        </p:spPr>
      </p:sp>
      <p:sp>
        <p:nvSpPr>
          <p:cNvPr name="AutoShape 3" id="3"/>
          <p:cNvSpPr/>
          <p:nvPr/>
        </p:nvSpPr>
        <p:spPr>
          <a:xfrm>
            <a:off x="6357370" y="4647293"/>
            <a:ext cx="0" cy="3713124"/>
          </a:xfrm>
          <a:prstGeom prst="line">
            <a:avLst/>
          </a:prstGeom>
          <a:ln cap="flat" w="38100">
            <a:solidFill>
              <a:srgbClr val="000000"/>
            </a:solidFill>
            <a:prstDash val="sysDot"/>
            <a:headEnd type="none" len="sm" w="sm"/>
            <a:tailEnd type="none" len="sm" w="sm"/>
          </a:ln>
        </p:spPr>
      </p:sp>
      <p:sp>
        <p:nvSpPr>
          <p:cNvPr name="AutoShape 4" id="4"/>
          <p:cNvSpPr/>
          <p:nvPr/>
        </p:nvSpPr>
        <p:spPr>
          <a:xfrm>
            <a:off x="9682654" y="4647293"/>
            <a:ext cx="0" cy="3713124"/>
          </a:xfrm>
          <a:prstGeom prst="line">
            <a:avLst/>
          </a:prstGeom>
          <a:ln cap="flat" w="38100">
            <a:solidFill>
              <a:srgbClr val="000000"/>
            </a:solidFill>
            <a:prstDash val="sysDot"/>
            <a:headEnd type="none" len="sm" w="sm"/>
            <a:tailEnd type="none" len="sm" w="sm"/>
          </a:ln>
        </p:spPr>
      </p:sp>
      <p:sp>
        <p:nvSpPr>
          <p:cNvPr name="AutoShape 5" id="5"/>
          <p:cNvSpPr/>
          <p:nvPr/>
        </p:nvSpPr>
        <p:spPr>
          <a:xfrm>
            <a:off x="13030842" y="4647293"/>
            <a:ext cx="0" cy="3713124"/>
          </a:xfrm>
          <a:prstGeom prst="line">
            <a:avLst/>
          </a:prstGeom>
          <a:ln cap="flat" w="38100">
            <a:solidFill>
              <a:srgbClr val="000000"/>
            </a:solidFill>
            <a:prstDash val="sysDot"/>
            <a:headEnd type="none" len="sm" w="sm"/>
            <a:tailEnd type="none" len="sm" w="sm"/>
          </a:ln>
        </p:spPr>
      </p:sp>
      <p:sp>
        <p:nvSpPr>
          <p:cNvPr name="Freeform 6" id="6"/>
          <p:cNvSpPr/>
          <p:nvPr/>
        </p:nvSpPr>
        <p:spPr>
          <a:xfrm flipH="false" flipV="false" rot="0">
            <a:off x="7365085" y="2119578"/>
            <a:ext cx="1300554" cy="1005293"/>
          </a:xfrm>
          <a:custGeom>
            <a:avLst/>
            <a:gdLst/>
            <a:ahLst/>
            <a:cxnLst/>
            <a:rect r="r" b="b" t="t" l="l"/>
            <a:pathLst>
              <a:path h="1005293" w="1300554">
                <a:moveTo>
                  <a:pt x="0" y="0"/>
                </a:moveTo>
                <a:lnTo>
                  <a:pt x="1300554" y="0"/>
                </a:lnTo>
                <a:lnTo>
                  <a:pt x="1300554" y="1005293"/>
                </a:lnTo>
                <a:lnTo>
                  <a:pt x="0" y="1005293"/>
                </a:lnTo>
                <a:lnTo>
                  <a:pt x="0" y="0"/>
                </a:lnTo>
                <a:close/>
              </a:path>
            </a:pathLst>
          </a:custGeom>
          <a:blipFill>
            <a:blip r:embed="rId4"/>
            <a:stretch>
              <a:fillRect l="0" t="0" r="0" b="0"/>
            </a:stretch>
          </a:blipFill>
        </p:spPr>
      </p:sp>
      <p:sp>
        <p:nvSpPr>
          <p:cNvPr name="Freeform 7" id="7"/>
          <p:cNvSpPr/>
          <p:nvPr/>
        </p:nvSpPr>
        <p:spPr>
          <a:xfrm flipH="false" flipV="false" rot="0">
            <a:off x="3719663" y="2119578"/>
            <a:ext cx="1300554" cy="1005293"/>
          </a:xfrm>
          <a:custGeom>
            <a:avLst/>
            <a:gdLst/>
            <a:ahLst/>
            <a:cxnLst/>
            <a:rect r="r" b="b" t="t" l="l"/>
            <a:pathLst>
              <a:path h="1005293" w="1300554">
                <a:moveTo>
                  <a:pt x="0" y="0"/>
                </a:moveTo>
                <a:lnTo>
                  <a:pt x="1300554" y="0"/>
                </a:lnTo>
                <a:lnTo>
                  <a:pt x="1300554" y="1005293"/>
                </a:lnTo>
                <a:lnTo>
                  <a:pt x="0" y="1005293"/>
                </a:lnTo>
                <a:lnTo>
                  <a:pt x="0" y="0"/>
                </a:lnTo>
                <a:close/>
              </a:path>
            </a:pathLst>
          </a:custGeom>
          <a:blipFill>
            <a:blip r:embed="rId5"/>
            <a:stretch>
              <a:fillRect l="0" t="0" r="0" b="0"/>
            </a:stretch>
          </a:blipFill>
        </p:spPr>
      </p:sp>
      <p:sp>
        <p:nvSpPr>
          <p:cNvPr name="Freeform 8" id="8"/>
          <p:cNvSpPr/>
          <p:nvPr/>
        </p:nvSpPr>
        <p:spPr>
          <a:xfrm flipH="false" flipV="false" rot="0">
            <a:off x="10704832" y="2119578"/>
            <a:ext cx="1306936" cy="1010226"/>
          </a:xfrm>
          <a:custGeom>
            <a:avLst/>
            <a:gdLst/>
            <a:ahLst/>
            <a:cxnLst/>
            <a:rect r="r" b="b" t="t" l="l"/>
            <a:pathLst>
              <a:path h="1010226" w="1306936">
                <a:moveTo>
                  <a:pt x="0" y="0"/>
                </a:moveTo>
                <a:lnTo>
                  <a:pt x="1306936" y="0"/>
                </a:lnTo>
                <a:lnTo>
                  <a:pt x="1306936" y="1010226"/>
                </a:lnTo>
                <a:lnTo>
                  <a:pt x="0" y="1010226"/>
                </a:lnTo>
                <a:lnTo>
                  <a:pt x="0" y="0"/>
                </a:lnTo>
                <a:close/>
              </a:path>
            </a:pathLst>
          </a:custGeom>
          <a:blipFill>
            <a:blip r:embed="rId6"/>
            <a:stretch>
              <a:fillRect l="0" t="0" r="0" b="0"/>
            </a:stretch>
          </a:blipFill>
        </p:spPr>
      </p:sp>
      <p:sp>
        <p:nvSpPr>
          <p:cNvPr name="Freeform 9" id="9"/>
          <p:cNvSpPr/>
          <p:nvPr/>
        </p:nvSpPr>
        <p:spPr>
          <a:xfrm flipH="false" flipV="false" rot="0">
            <a:off x="14050960" y="2114645"/>
            <a:ext cx="1296393" cy="1002077"/>
          </a:xfrm>
          <a:custGeom>
            <a:avLst/>
            <a:gdLst/>
            <a:ahLst/>
            <a:cxnLst/>
            <a:rect r="r" b="b" t="t" l="l"/>
            <a:pathLst>
              <a:path h="1002077" w="1296393">
                <a:moveTo>
                  <a:pt x="0" y="0"/>
                </a:moveTo>
                <a:lnTo>
                  <a:pt x="1296393" y="0"/>
                </a:lnTo>
                <a:lnTo>
                  <a:pt x="1296393" y="1002077"/>
                </a:lnTo>
                <a:lnTo>
                  <a:pt x="0" y="1002077"/>
                </a:lnTo>
                <a:lnTo>
                  <a:pt x="0" y="0"/>
                </a:lnTo>
                <a:close/>
              </a:path>
            </a:pathLst>
          </a:custGeom>
          <a:blipFill>
            <a:blip r:embed="rId7"/>
            <a:stretch>
              <a:fillRect l="0" t="0" r="0" b="0"/>
            </a:stretch>
          </a:blipFill>
        </p:spPr>
      </p:sp>
      <p:sp>
        <p:nvSpPr>
          <p:cNvPr name="TextBox 10" id="10"/>
          <p:cNvSpPr txBox="true"/>
          <p:nvPr/>
        </p:nvSpPr>
        <p:spPr>
          <a:xfrm rot="0">
            <a:off x="470946" y="79341"/>
            <a:ext cx="17346108" cy="422910"/>
          </a:xfrm>
          <a:prstGeom prst="rect">
            <a:avLst/>
          </a:prstGeom>
        </p:spPr>
        <p:txBody>
          <a:bodyPr anchor="t" rtlCol="false" tIns="0" lIns="0" bIns="0" rIns="0">
            <a:spAutoFit/>
          </a:bodyPr>
          <a:lstStyle/>
          <a:p>
            <a:pPr algn="ctr">
              <a:lnSpc>
                <a:spcPts val="3599"/>
              </a:lnSpc>
              <a:spcBef>
                <a:spcPct val="0"/>
              </a:spcBef>
            </a:pPr>
            <a:r>
              <a:rPr lang="en-US" b="true" sz="2399" spc="71">
                <a:solidFill>
                  <a:srgbClr val="000000"/>
                </a:solidFill>
                <a:latin typeface="Aileron Bold"/>
                <a:ea typeface="Aileron Bold"/>
                <a:cs typeface="Aileron Bold"/>
                <a:sym typeface="Aileron Bold"/>
              </a:rPr>
              <a:t>Q4)What are the quarterly trends based on sales volume for the top 5 EV makers (4-wheelers) from 2022 to 2024? </a:t>
            </a:r>
          </a:p>
        </p:txBody>
      </p:sp>
    </p:spTree>
  </p:cSld>
  <p:clrMapOvr>
    <a:masterClrMapping/>
  </p:clrMapOvr>
  <p:transition spd="slow">
    <p:cover dir="l"/>
  </p:transition>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E2E2D9"/>
        </a:solidFill>
      </p:bgPr>
    </p:bg>
    <p:spTree>
      <p:nvGrpSpPr>
        <p:cNvPr id="1" name=""/>
        <p:cNvGrpSpPr/>
        <p:nvPr/>
      </p:nvGrpSpPr>
      <p:grpSpPr>
        <a:xfrm>
          <a:off x="0" y="0"/>
          <a:ext cx="0" cy="0"/>
          <a:chOff x="0" y="0"/>
          <a:chExt cx="0" cy="0"/>
        </a:xfrm>
      </p:grpSpPr>
      <p:sp>
        <p:nvSpPr>
          <p:cNvPr name="Freeform 2" id="2"/>
          <p:cNvSpPr/>
          <p:nvPr/>
        </p:nvSpPr>
        <p:spPr>
          <a:xfrm flipH="false" flipV="false" rot="0">
            <a:off x="9020390" y="3145806"/>
            <a:ext cx="7216865" cy="5512310"/>
          </a:xfrm>
          <a:custGeom>
            <a:avLst/>
            <a:gdLst/>
            <a:ahLst/>
            <a:cxnLst/>
            <a:rect r="r" b="b" t="t" l="l"/>
            <a:pathLst>
              <a:path h="5512310" w="7216865">
                <a:moveTo>
                  <a:pt x="0" y="0"/>
                </a:moveTo>
                <a:lnTo>
                  <a:pt x="7216865" y="0"/>
                </a:lnTo>
                <a:lnTo>
                  <a:pt x="7216865" y="5512311"/>
                </a:lnTo>
                <a:lnTo>
                  <a:pt x="0" y="5512311"/>
                </a:lnTo>
                <a:lnTo>
                  <a:pt x="0" y="0"/>
                </a:lnTo>
                <a:close/>
              </a:path>
            </a:pathLst>
          </a:custGeom>
          <a:blipFill>
            <a:blip r:embed="rId2"/>
            <a:stretch>
              <a:fillRect l="0" t="0" r="0" b="0"/>
            </a:stretch>
          </a:blipFill>
        </p:spPr>
      </p:sp>
      <p:sp>
        <p:nvSpPr>
          <p:cNvPr name="Freeform 3" id="3"/>
          <p:cNvSpPr/>
          <p:nvPr/>
        </p:nvSpPr>
        <p:spPr>
          <a:xfrm flipH="false" flipV="false" rot="0">
            <a:off x="-1137013" y="2888991"/>
            <a:ext cx="10599533" cy="1885152"/>
          </a:xfrm>
          <a:custGeom>
            <a:avLst/>
            <a:gdLst/>
            <a:ahLst/>
            <a:cxnLst/>
            <a:rect r="r" b="b" t="t" l="l"/>
            <a:pathLst>
              <a:path h="1885152" w="10599533">
                <a:moveTo>
                  <a:pt x="0" y="0"/>
                </a:moveTo>
                <a:lnTo>
                  <a:pt x="10599533" y="0"/>
                </a:lnTo>
                <a:lnTo>
                  <a:pt x="10599533" y="1885152"/>
                </a:lnTo>
                <a:lnTo>
                  <a:pt x="0" y="1885152"/>
                </a:lnTo>
                <a:lnTo>
                  <a:pt x="0" y="0"/>
                </a:lnTo>
                <a:close/>
              </a:path>
            </a:pathLst>
          </a:custGeom>
          <a:blipFill>
            <a:blip r:embed="rId3"/>
            <a:stretch>
              <a:fillRect l="0" t="0" r="0" b="0"/>
            </a:stretch>
          </a:blipFill>
        </p:spPr>
      </p:sp>
      <p:sp>
        <p:nvSpPr>
          <p:cNvPr name="TextBox 4" id="4"/>
          <p:cNvSpPr txBox="true"/>
          <p:nvPr/>
        </p:nvSpPr>
        <p:spPr>
          <a:xfrm rot="0">
            <a:off x="470946" y="79341"/>
            <a:ext cx="17346108" cy="422910"/>
          </a:xfrm>
          <a:prstGeom prst="rect">
            <a:avLst/>
          </a:prstGeom>
        </p:spPr>
        <p:txBody>
          <a:bodyPr anchor="t" rtlCol="false" tIns="0" lIns="0" bIns="0" rIns="0">
            <a:spAutoFit/>
          </a:bodyPr>
          <a:lstStyle/>
          <a:p>
            <a:pPr algn="ctr">
              <a:lnSpc>
                <a:spcPts val="3599"/>
              </a:lnSpc>
              <a:spcBef>
                <a:spcPct val="0"/>
              </a:spcBef>
            </a:pPr>
            <a:r>
              <a:rPr lang="en-US" b="true" sz="2399" spc="71">
                <a:solidFill>
                  <a:srgbClr val="000000"/>
                </a:solidFill>
                <a:latin typeface="Aileron Bold"/>
                <a:ea typeface="Aileron Bold"/>
                <a:cs typeface="Aileron Bold"/>
                <a:sym typeface="Aileron Bold"/>
              </a:rPr>
              <a:t>Q5)  How do the EV sales and penetration rates in Delhi compare to Karnataka for 2024? </a:t>
            </a:r>
          </a:p>
        </p:txBody>
      </p:sp>
      <p:sp>
        <p:nvSpPr>
          <p:cNvPr name="TextBox 5" id="5"/>
          <p:cNvSpPr txBox="true"/>
          <p:nvPr/>
        </p:nvSpPr>
        <p:spPr>
          <a:xfrm rot="0">
            <a:off x="261901" y="6175149"/>
            <a:ext cx="7991095" cy="1258374"/>
          </a:xfrm>
          <a:prstGeom prst="rect">
            <a:avLst/>
          </a:prstGeom>
        </p:spPr>
        <p:txBody>
          <a:bodyPr anchor="t" rtlCol="false" tIns="0" lIns="0" bIns="0" rIns="0">
            <a:spAutoFit/>
          </a:bodyPr>
          <a:lstStyle/>
          <a:p>
            <a:pPr algn="ctr">
              <a:lnSpc>
                <a:spcPts val="4338"/>
              </a:lnSpc>
            </a:pPr>
            <a:r>
              <a:rPr lang="en-US" sz="3099" b="true">
                <a:solidFill>
                  <a:srgbClr val="000000"/>
                </a:solidFill>
                <a:latin typeface="Canva Sans Bold"/>
                <a:ea typeface="Canva Sans Bold"/>
                <a:cs typeface="Canva Sans Bold"/>
                <a:sym typeface="Canva Sans Bold"/>
              </a:rPr>
              <a:t>Insight:</a:t>
            </a:r>
          </a:p>
          <a:p>
            <a:pPr algn="ctr" marL="446092" indent="-223046" lvl="1">
              <a:lnSpc>
                <a:spcPts val="2892"/>
              </a:lnSpc>
              <a:buFont typeface="Arial"/>
              <a:buChar char="•"/>
            </a:pPr>
            <a:r>
              <a:rPr lang="en-US" b="true" sz="2066">
                <a:solidFill>
                  <a:srgbClr val="008000"/>
                </a:solidFill>
                <a:latin typeface="Canva Sans Bold"/>
                <a:ea typeface="Canva Sans Bold"/>
                <a:cs typeface="Canva Sans Bold"/>
                <a:sym typeface="Canva Sans Bold"/>
              </a:rPr>
              <a:t>Karnataka</a:t>
            </a:r>
            <a:r>
              <a:rPr lang="en-US" sz="2066">
                <a:solidFill>
                  <a:srgbClr val="008000"/>
                </a:solidFill>
                <a:latin typeface="Canva Sans"/>
                <a:ea typeface="Canva Sans"/>
                <a:cs typeface="Canva Sans"/>
                <a:sym typeface="Canva Sans"/>
              </a:rPr>
              <a:t> has a better penetration rate as compared to </a:t>
            </a:r>
            <a:r>
              <a:rPr lang="en-US" b="true" sz="2066">
                <a:solidFill>
                  <a:srgbClr val="008000"/>
                </a:solidFill>
                <a:latin typeface="Canva Sans Bold"/>
                <a:ea typeface="Canva Sans Bold"/>
                <a:cs typeface="Canva Sans Bold"/>
                <a:sym typeface="Canva Sans Bold"/>
              </a:rPr>
              <a:t>Delhi</a:t>
            </a:r>
            <a:r>
              <a:rPr lang="en-US" sz="2066">
                <a:solidFill>
                  <a:srgbClr val="008000"/>
                </a:solidFill>
                <a:latin typeface="Canva Sans"/>
                <a:ea typeface="Canva Sans"/>
                <a:cs typeface="Canva Sans"/>
                <a:sym typeface="Canva Sans"/>
              </a:rPr>
              <a:t> in fiscal year 2024.</a:t>
            </a:r>
          </a:p>
        </p:txBody>
      </p:sp>
    </p:spTree>
  </p:cSld>
  <p:clrMapOvr>
    <a:masterClrMapping/>
  </p:clrMapOvr>
  <p:transition spd="slow">
    <p:cover dir="l"/>
  </p:transition>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E2E2D9"/>
        </a:solidFill>
      </p:bgPr>
    </p:bg>
    <p:spTree>
      <p:nvGrpSpPr>
        <p:cNvPr id="1" name=""/>
        <p:cNvGrpSpPr/>
        <p:nvPr/>
      </p:nvGrpSpPr>
      <p:grpSpPr>
        <a:xfrm>
          <a:off x="0" y="0"/>
          <a:ext cx="0" cy="0"/>
          <a:chOff x="0" y="0"/>
          <a:chExt cx="0" cy="0"/>
        </a:xfrm>
      </p:grpSpPr>
      <p:sp>
        <p:nvSpPr>
          <p:cNvPr name="Freeform 2" id="2"/>
          <p:cNvSpPr/>
          <p:nvPr/>
        </p:nvSpPr>
        <p:spPr>
          <a:xfrm flipH="false" flipV="false" rot="0">
            <a:off x="2457194" y="4363505"/>
            <a:ext cx="13373612" cy="4358097"/>
          </a:xfrm>
          <a:custGeom>
            <a:avLst/>
            <a:gdLst/>
            <a:ahLst/>
            <a:cxnLst/>
            <a:rect r="r" b="b" t="t" l="l"/>
            <a:pathLst>
              <a:path h="4358097" w="13373612">
                <a:moveTo>
                  <a:pt x="0" y="0"/>
                </a:moveTo>
                <a:lnTo>
                  <a:pt x="13373612" y="0"/>
                </a:lnTo>
                <a:lnTo>
                  <a:pt x="13373612" y="4358098"/>
                </a:lnTo>
                <a:lnTo>
                  <a:pt x="0" y="4358098"/>
                </a:lnTo>
                <a:lnTo>
                  <a:pt x="0" y="0"/>
                </a:lnTo>
                <a:close/>
              </a:path>
            </a:pathLst>
          </a:custGeom>
          <a:blipFill>
            <a:blip r:embed="rId2"/>
            <a:stretch>
              <a:fillRect l="0" t="0" r="0" b="0"/>
            </a:stretch>
          </a:blipFill>
        </p:spPr>
      </p:sp>
      <p:sp>
        <p:nvSpPr>
          <p:cNvPr name="Freeform 3" id="3"/>
          <p:cNvSpPr/>
          <p:nvPr/>
        </p:nvSpPr>
        <p:spPr>
          <a:xfrm flipH="false" flipV="false" rot="0">
            <a:off x="3169490" y="1422960"/>
            <a:ext cx="11421840" cy="2940545"/>
          </a:xfrm>
          <a:custGeom>
            <a:avLst/>
            <a:gdLst/>
            <a:ahLst/>
            <a:cxnLst/>
            <a:rect r="r" b="b" t="t" l="l"/>
            <a:pathLst>
              <a:path h="2940545" w="11421840">
                <a:moveTo>
                  <a:pt x="0" y="0"/>
                </a:moveTo>
                <a:lnTo>
                  <a:pt x="11421840" y="0"/>
                </a:lnTo>
                <a:lnTo>
                  <a:pt x="11421840" y="2940545"/>
                </a:lnTo>
                <a:lnTo>
                  <a:pt x="0" y="2940545"/>
                </a:lnTo>
                <a:lnTo>
                  <a:pt x="0" y="0"/>
                </a:lnTo>
                <a:close/>
              </a:path>
            </a:pathLst>
          </a:custGeom>
          <a:blipFill>
            <a:blip r:embed="rId3"/>
            <a:stretch>
              <a:fillRect l="0" t="0" r="0" b="0"/>
            </a:stretch>
          </a:blipFill>
        </p:spPr>
      </p:sp>
      <p:sp>
        <p:nvSpPr>
          <p:cNvPr name="TextBox 4" id="4"/>
          <p:cNvSpPr txBox="true"/>
          <p:nvPr/>
        </p:nvSpPr>
        <p:spPr>
          <a:xfrm rot="0">
            <a:off x="235473" y="147004"/>
            <a:ext cx="17817054" cy="422910"/>
          </a:xfrm>
          <a:prstGeom prst="rect">
            <a:avLst/>
          </a:prstGeom>
        </p:spPr>
        <p:txBody>
          <a:bodyPr anchor="t" rtlCol="false" tIns="0" lIns="0" bIns="0" rIns="0">
            <a:spAutoFit/>
          </a:bodyPr>
          <a:lstStyle/>
          <a:p>
            <a:pPr algn="ctr">
              <a:lnSpc>
                <a:spcPts val="3599"/>
              </a:lnSpc>
              <a:spcBef>
                <a:spcPct val="0"/>
              </a:spcBef>
            </a:pPr>
            <a:r>
              <a:rPr lang="en-US" b="true" sz="2399" spc="71">
                <a:solidFill>
                  <a:srgbClr val="000000"/>
                </a:solidFill>
                <a:latin typeface="Aileron Bold"/>
                <a:ea typeface="Aileron Bold"/>
                <a:cs typeface="Aileron Bold"/>
                <a:sym typeface="Aileron Bold"/>
              </a:rPr>
              <a:t>Q6)List down the compounded annual growth rate (CAGR) in 4-wheeler units for the top 5 makers from 2022 to 2024. </a:t>
            </a:r>
          </a:p>
        </p:txBody>
      </p:sp>
      <p:sp>
        <p:nvSpPr>
          <p:cNvPr name="TextBox 5" id="5"/>
          <p:cNvSpPr txBox="true"/>
          <p:nvPr/>
        </p:nvSpPr>
        <p:spPr>
          <a:xfrm rot="0">
            <a:off x="5148452" y="8664453"/>
            <a:ext cx="7991095" cy="896424"/>
          </a:xfrm>
          <a:prstGeom prst="rect">
            <a:avLst/>
          </a:prstGeom>
        </p:spPr>
        <p:txBody>
          <a:bodyPr anchor="t" rtlCol="false" tIns="0" lIns="0" bIns="0" rIns="0">
            <a:spAutoFit/>
          </a:bodyPr>
          <a:lstStyle/>
          <a:p>
            <a:pPr algn="ctr">
              <a:lnSpc>
                <a:spcPts val="4338"/>
              </a:lnSpc>
            </a:pPr>
            <a:r>
              <a:rPr lang="en-US" sz="3099" b="true">
                <a:solidFill>
                  <a:srgbClr val="000000"/>
                </a:solidFill>
                <a:latin typeface="Canva Sans Bold"/>
                <a:ea typeface="Canva Sans Bold"/>
                <a:cs typeface="Canva Sans Bold"/>
                <a:sym typeface="Canva Sans Bold"/>
              </a:rPr>
              <a:t>Insights:</a:t>
            </a:r>
          </a:p>
          <a:p>
            <a:pPr algn="ctr" marL="446092" indent="-223046" lvl="1">
              <a:lnSpc>
                <a:spcPts val="2892"/>
              </a:lnSpc>
              <a:buFont typeface="Arial"/>
              <a:buChar char="•"/>
            </a:pPr>
            <a:r>
              <a:rPr lang="en-US" b="true" sz="2066">
                <a:solidFill>
                  <a:srgbClr val="008000"/>
                </a:solidFill>
                <a:latin typeface="Canva Sans Bold"/>
                <a:ea typeface="Canva Sans Bold"/>
                <a:cs typeface="Canva Sans Bold"/>
                <a:sym typeface="Canva Sans Bold"/>
              </a:rPr>
              <a:t>BYD India </a:t>
            </a:r>
            <a:r>
              <a:rPr lang="en-US" sz="2066">
                <a:solidFill>
                  <a:srgbClr val="008000"/>
                </a:solidFill>
                <a:latin typeface="Canva Sans"/>
                <a:ea typeface="Canva Sans"/>
                <a:cs typeface="Canva Sans"/>
                <a:sym typeface="Canva Sans"/>
              </a:rPr>
              <a:t>tops the list with 254.17% CAGR. </a:t>
            </a:r>
          </a:p>
        </p:txBody>
      </p:sp>
    </p:spTree>
  </p:cSld>
  <p:clrMapOvr>
    <a:masterClrMapping/>
  </p:clrMapOvr>
  <p:transition spd="slow">
    <p:cover dir="l"/>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DAGOOCtbWZs</dc:identifier>
  <dcterms:modified xsi:type="dcterms:W3CDTF">2011-08-01T06:04:30Z</dcterms:modified>
  <cp:revision>1</cp:revision>
  <dc:title>Electric Vehicle Insights</dc:title>
</cp:coreProperties>
</file>